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4"/>
  </p:notesMasterIdLst>
  <p:sldIdLst>
    <p:sldId id="854" r:id="rId2"/>
    <p:sldId id="336" r:id="rId3"/>
    <p:sldId id="521" r:id="rId4"/>
    <p:sldId id="831" r:id="rId5"/>
    <p:sldId id="295" r:id="rId6"/>
    <p:sldId id="537" r:id="rId7"/>
    <p:sldId id="540" r:id="rId8"/>
    <p:sldId id="355" r:id="rId9"/>
    <p:sldId id="356" r:id="rId10"/>
    <p:sldId id="822" r:id="rId11"/>
    <p:sldId id="774" r:id="rId12"/>
    <p:sldId id="786" r:id="rId13"/>
    <p:sldId id="811" r:id="rId14"/>
    <p:sldId id="823" r:id="rId15"/>
    <p:sldId id="824" r:id="rId16"/>
    <p:sldId id="825" r:id="rId17"/>
    <p:sldId id="307" r:id="rId18"/>
    <p:sldId id="832" r:id="rId19"/>
    <p:sldId id="669" r:id="rId20"/>
    <p:sldId id="309" r:id="rId21"/>
    <p:sldId id="313" r:id="rId22"/>
    <p:sldId id="400" r:id="rId23"/>
    <p:sldId id="826" r:id="rId24"/>
    <p:sldId id="827" r:id="rId25"/>
    <p:sldId id="397" r:id="rId26"/>
    <p:sldId id="812" r:id="rId27"/>
    <p:sldId id="828" r:id="rId28"/>
    <p:sldId id="833" r:id="rId29"/>
    <p:sldId id="829" r:id="rId30"/>
    <p:sldId id="814" r:id="rId31"/>
    <p:sldId id="819" r:id="rId32"/>
    <p:sldId id="820" r:id="rId33"/>
    <p:sldId id="821" r:id="rId34"/>
    <p:sldId id="743" r:id="rId35"/>
    <p:sldId id="782" r:id="rId36"/>
    <p:sldId id="702" r:id="rId37"/>
    <p:sldId id="294" r:id="rId38"/>
    <p:sldId id="813" r:id="rId39"/>
    <p:sldId id="816" r:id="rId40"/>
    <p:sldId id="830" r:id="rId41"/>
    <p:sldId id="818" r:id="rId42"/>
    <p:sldId id="817"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2E673B-478B-49B0-8D3F-3153E2CA0330}" v="17" dt="2020-09-08T23:26:05.0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80964" autoAdjust="0"/>
  </p:normalViewPr>
  <p:slideViewPr>
    <p:cSldViewPr>
      <p:cViewPr varScale="1">
        <p:scale>
          <a:sx n="88" d="100"/>
          <a:sy n="88" d="100"/>
        </p:scale>
        <p:origin x="211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4770"/>
    </p:cViewPr>
  </p:sorterViewPr>
  <p:notesViewPr>
    <p:cSldViewPr>
      <p:cViewPr>
        <p:scale>
          <a:sx n="100" d="100"/>
          <a:sy n="100" d="100"/>
        </p:scale>
        <p:origin x="2832" y="-3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242E673B-478B-49B0-8D3F-3153E2CA0330}"/>
    <pc:docChg chg="undo custSel modSld">
      <pc:chgData name="Bethany Bolen" userId="8e338a04f9f07398" providerId="LiveId" clId="{242E673B-478B-49B0-8D3F-3153E2CA0330}" dt="2020-09-08T23:26:16.493" v="234" actId="732"/>
      <pc:docMkLst>
        <pc:docMk/>
      </pc:docMkLst>
      <pc:sldChg chg="addSp delSp modSp mod">
        <pc:chgData name="Bethany Bolen" userId="8e338a04f9f07398" providerId="LiveId" clId="{242E673B-478B-49B0-8D3F-3153E2CA0330}" dt="2020-09-08T23:21:16.275" v="4" actId="478"/>
        <pc:sldMkLst>
          <pc:docMk/>
          <pc:sldMk cId="1407519573" sldId="521"/>
        </pc:sldMkLst>
        <pc:picChg chg="add mod ord">
          <ac:chgData name="Bethany Bolen" userId="8e338a04f9f07398" providerId="LiveId" clId="{242E673B-478B-49B0-8D3F-3153E2CA0330}" dt="2020-09-08T23:21:14.910" v="3" actId="167"/>
          <ac:picMkLst>
            <pc:docMk/>
            <pc:sldMk cId="1407519573" sldId="521"/>
            <ac:picMk id="6" creationId="{6A38A949-34EA-4588-8301-64212FC4353B}"/>
          </ac:picMkLst>
        </pc:picChg>
        <pc:picChg chg="del">
          <ac:chgData name="Bethany Bolen" userId="8e338a04f9f07398" providerId="LiveId" clId="{242E673B-478B-49B0-8D3F-3153E2CA0330}" dt="2020-09-08T23:21:16.275" v="4" actId="478"/>
          <ac:picMkLst>
            <pc:docMk/>
            <pc:sldMk cId="1407519573" sldId="521"/>
            <ac:picMk id="11" creationId="{2160D69B-E564-FB44-9DFD-FC969D4AA037}"/>
          </ac:picMkLst>
        </pc:picChg>
      </pc:sldChg>
      <pc:sldChg chg="addSp delSp modSp mod">
        <pc:chgData name="Bethany Bolen" userId="8e338a04f9f07398" providerId="LiveId" clId="{242E673B-478B-49B0-8D3F-3153E2CA0330}" dt="2020-09-08T23:25:07.009" v="199" actId="20577"/>
        <pc:sldMkLst>
          <pc:docMk/>
          <pc:sldMk cId="3636129379" sldId="668"/>
        </pc:sldMkLst>
        <pc:spChg chg="mod">
          <ac:chgData name="Bethany Bolen" userId="8e338a04f9f07398" providerId="LiveId" clId="{242E673B-478B-49B0-8D3F-3153E2CA0330}" dt="2020-09-08T23:23:08.140" v="39" actId="1036"/>
          <ac:spMkLst>
            <pc:docMk/>
            <pc:sldMk cId="3636129379" sldId="668"/>
            <ac:spMk id="3" creationId="{00000000-0000-0000-0000-000000000000}"/>
          </ac:spMkLst>
        </pc:spChg>
        <pc:spChg chg="add mod">
          <ac:chgData name="Bethany Bolen" userId="8e338a04f9f07398" providerId="LiveId" clId="{242E673B-478B-49B0-8D3F-3153E2CA0330}" dt="2020-09-08T23:25:07.009" v="199" actId="20577"/>
          <ac:spMkLst>
            <pc:docMk/>
            <pc:sldMk cId="3636129379" sldId="668"/>
            <ac:spMk id="7" creationId="{54228E94-EEC8-4436-9D2D-A46A1EA808E0}"/>
          </ac:spMkLst>
        </pc:spChg>
        <pc:picChg chg="add mod ord">
          <ac:chgData name="Bethany Bolen" userId="8e338a04f9f07398" providerId="LiveId" clId="{242E673B-478B-49B0-8D3F-3153E2CA0330}" dt="2020-09-08T23:23:00.320" v="37" actId="14100"/>
          <ac:picMkLst>
            <pc:docMk/>
            <pc:sldMk cId="3636129379" sldId="668"/>
            <ac:picMk id="6" creationId="{E78A0730-83B0-45D2-8138-EFEF87E050A9}"/>
          </ac:picMkLst>
        </pc:picChg>
        <pc:picChg chg="del">
          <ac:chgData name="Bethany Bolen" userId="8e338a04f9f07398" providerId="LiveId" clId="{242E673B-478B-49B0-8D3F-3153E2CA0330}" dt="2020-09-08T23:21:36.548" v="29" actId="478"/>
          <ac:picMkLst>
            <pc:docMk/>
            <pc:sldMk cId="3636129379" sldId="668"/>
            <ac:picMk id="1028" creationId="{00000000-0000-0000-0000-000000000000}"/>
          </ac:picMkLst>
        </pc:picChg>
      </pc:sldChg>
      <pc:sldChg chg="addSp delSp modSp mod">
        <pc:chgData name="Bethany Bolen" userId="8e338a04f9f07398" providerId="LiveId" clId="{242E673B-478B-49B0-8D3F-3153E2CA0330}" dt="2020-09-08T23:23:54.480" v="69" actId="171"/>
        <pc:sldMkLst>
          <pc:docMk/>
          <pc:sldMk cId="1614398952" sldId="669"/>
        </pc:sldMkLst>
        <pc:picChg chg="del">
          <ac:chgData name="Bethany Bolen" userId="8e338a04f9f07398" providerId="LiveId" clId="{242E673B-478B-49B0-8D3F-3153E2CA0330}" dt="2020-09-08T23:23:47.136" v="63" actId="478"/>
          <ac:picMkLst>
            <pc:docMk/>
            <pc:sldMk cId="1614398952" sldId="669"/>
            <ac:picMk id="23" creationId="{00000000-0000-0000-0000-000000000000}"/>
          </ac:picMkLst>
        </pc:picChg>
        <pc:picChg chg="add del mod">
          <ac:chgData name="Bethany Bolen" userId="8e338a04f9f07398" providerId="LiveId" clId="{242E673B-478B-49B0-8D3F-3153E2CA0330}" dt="2020-09-08T23:23:46.492" v="62" actId="478"/>
          <ac:picMkLst>
            <pc:docMk/>
            <pc:sldMk cId="1614398952" sldId="669"/>
            <ac:picMk id="26" creationId="{CDF50997-CB51-4F4E-B4A3-3FE2DBF8A439}"/>
          </ac:picMkLst>
        </pc:picChg>
        <pc:picChg chg="add ord">
          <ac:chgData name="Bethany Bolen" userId="8e338a04f9f07398" providerId="LiveId" clId="{242E673B-478B-49B0-8D3F-3153E2CA0330}" dt="2020-09-08T23:23:54.480" v="69" actId="171"/>
          <ac:picMkLst>
            <pc:docMk/>
            <pc:sldMk cId="1614398952" sldId="669"/>
            <ac:picMk id="27" creationId="{6A494ABC-7C3B-496E-9BE3-65856959EC16}"/>
          </ac:picMkLst>
        </pc:picChg>
      </pc:sldChg>
      <pc:sldChg chg="addSp delSp modSp mod">
        <pc:chgData name="Bethany Bolen" userId="8e338a04f9f07398" providerId="LiveId" clId="{242E673B-478B-49B0-8D3F-3153E2CA0330}" dt="2020-09-08T23:25:30.320" v="209" actId="478"/>
        <pc:sldMkLst>
          <pc:docMk/>
          <pc:sldMk cId="3556438358" sldId="743"/>
        </pc:sldMkLst>
        <pc:picChg chg="add del mod">
          <ac:chgData name="Bethany Bolen" userId="8e338a04f9f07398" providerId="LiveId" clId="{242E673B-478B-49B0-8D3F-3153E2CA0330}" dt="2020-09-08T23:25:30.320" v="209" actId="478"/>
          <ac:picMkLst>
            <pc:docMk/>
            <pc:sldMk cId="3556438358" sldId="743"/>
            <ac:picMk id="6" creationId="{BC2A30C8-D2B5-42DE-ADD3-C1203342ED1C}"/>
          </ac:picMkLst>
        </pc:picChg>
      </pc:sldChg>
      <pc:sldChg chg="addSp delSp modSp mod">
        <pc:chgData name="Bethany Bolen" userId="8e338a04f9f07398" providerId="LiveId" clId="{242E673B-478B-49B0-8D3F-3153E2CA0330}" dt="2020-09-08T23:25:39.022" v="220" actId="171"/>
        <pc:sldMkLst>
          <pc:docMk/>
          <pc:sldMk cId="3579833662" sldId="782"/>
        </pc:sldMkLst>
        <pc:picChg chg="add del mod">
          <ac:chgData name="Bethany Bolen" userId="8e338a04f9f07398" providerId="LiveId" clId="{242E673B-478B-49B0-8D3F-3153E2CA0330}" dt="2020-09-08T23:25:34.420" v="213" actId="478"/>
          <ac:picMkLst>
            <pc:docMk/>
            <pc:sldMk cId="3579833662" sldId="782"/>
            <ac:picMk id="12" creationId="{B0F728FE-B742-43A4-908E-A9505F6704D4}"/>
          </ac:picMkLst>
        </pc:picChg>
        <pc:picChg chg="add mod ord">
          <ac:chgData name="Bethany Bolen" userId="8e338a04f9f07398" providerId="LiveId" clId="{242E673B-478B-49B0-8D3F-3153E2CA0330}" dt="2020-09-08T23:25:39.022" v="220" actId="171"/>
          <ac:picMkLst>
            <pc:docMk/>
            <pc:sldMk cId="3579833662" sldId="782"/>
            <ac:picMk id="14" creationId="{90F499BA-298C-4E41-B6FC-2EAA3B9518AD}"/>
          </ac:picMkLst>
        </pc:picChg>
        <pc:picChg chg="del">
          <ac:chgData name="Bethany Bolen" userId="8e338a04f9f07398" providerId="LiveId" clId="{242E673B-478B-49B0-8D3F-3153E2CA0330}" dt="2020-09-08T23:25:35.507" v="214" actId="478"/>
          <ac:picMkLst>
            <pc:docMk/>
            <pc:sldMk cId="3579833662" sldId="782"/>
            <ac:picMk id="3074" creationId="{00000000-0000-0000-0000-000000000000}"/>
          </ac:picMkLst>
        </pc:picChg>
      </pc:sldChg>
      <pc:sldChg chg="addSp delSp modSp mod">
        <pc:chgData name="Bethany Bolen" userId="8e338a04f9f07398" providerId="LiveId" clId="{242E673B-478B-49B0-8D3F-3153E2CA0330}" dt="2020-09-08T23:25:18.787" v="202" actId="478"/>
        <pc:sldMkLst>
          <pc:docMk/>
          <pc:sldMk cId="3983265954" sldId="812"/>
        </pc:sldMkLst>
        <pc:picChg chg="add mod ord">
          <ac:chgData name="Bethany Bolen" userId="8e338a04f9f07398" providerId="LiveId" clId="{242E673B-478B-49B0-8D3F-3153E2CA0330}" dt="2020-09-08T23:25:17.489" v="201" actId="167"/>
          <ac:picMkLst>
            <pc:docMk/>
            <pc:sldMk cId="3983265954" sldId="812"/>
            <ac:picMk id="6" creationId="{FCFDE764-B725-4EA4-B2B4-D4BD70883064}"/>
          </ac:picMkLst>
        </pc:picChg>
        <pc:picChg chg="del">
          <ac:chgData name="Bethany Bolen" userId="8e338a04f9f07398" providerId="LiveId" clId="{242E673B-478B-49B0-8D3F-3153E2CA0330}" dt="2020-09-08T23:25:18.787" v="202" actId="478"/>
          <ac:picMkLst>
            <pc:docMk/>
            <pc:sldMk cId="3983265954" sldId="812"/>
            <ac:picMk id="2051" creationId="{00000000-0000-0000-0000-000000000000}"/>
          </ac:picMkLst>
        </pc:picChg>
      </pc:sldChg>
      <pc:sldChg chg="addSp delSp modSp mod">
        <pc:chgData name="Bethany Bolen" userId="8e338a04f9f07398" providerId="LiveId" clId="{242E673B-478B-49B0-8D3F-3153E2CA0330}" dt="2020-09-08T23:25:25.735" v="207" actId="478"/>
        <pc:sldMkLst>
          <pc:docMk/>
          <pc:sldMk cId="1140110570" sldId="819"/>
        </pc:sldMkLst>
        <pc:picChg chg="add mod ord">
          <ac:chgData name="Bethany Bolen" userId="8e338a04f9f07398" providerId="LiveId" clId="{242E673B-478B-49B0-8D3F-3153E2CA0330}" dt="2020-09-08T23:25:24.652" v="206" actId="167"/>
          <ac:picMkLst>
            <pc:docMk/>
            <pc:sldMk cId="1140110570" sldId="819"/>
            <ac:picMk id="6" creationId="{B4BBE94E-71E6-4A43-A1B5-964E5751E876}"/>
          </ac:picMkLst>
        </pc:picChg>
        <pc:picChg chg="del">
          <ac:chgData name="Bethany Bolen" userId="8e338a04f9f07398" providerId="LiveId" clId="{242E673B-478B-49B0-8D3F-3153E2CA0330}" dt="2020-09-08T23:25:25.735" v="207" actId="478"/>
          <ac:picMkLst>
            <pc:docMk/>
            <pc:sldMk cId="1140110570" sldId="819"/>
            <ac:picMk id="5122" creationId="{00000000-0000-0000-0000-000000000000}"/>
          </ac:picMkLst>
        </pc:picChg>
      </pc:sldChg>
      <pc:sldChg chg="addSp delSp modSp mod">
        <pc:chgData name="Bethany Bolen" userId="8e338a04f9f07398" providerId="LiveId" clId="{242E673B-478B-49B0-8D3F-3153E2CA0330}" dt="2020-09-08T23:26:16.493" v="234" actId="732"/>
        <pc:sldMkLst>
          <pc:docMk/>
          <pc:sldMk cId="1717329038" sldId="830"/>
        </pc:sldMkLst>
        <pc:picChg chg="del">
          <ac:chgData name="Bethany Bolen" userId="8e338a04f9f07398" providerId="LiveId" clId="{242E673B-478B-49B0-8D3F-3153E2CA0330}" dt="2020-09-08T23:26:05.020" v="231" actId="478"/>
          <ac:picMkLst>
            <pc:docMk/>
            <pc:sldMk cId="1717329038" sldId="830"/>
            <ac:picMk id="6" creationId="{00000000-0000-0000-0000-000000000000}"/>
          </ac:picMkLst>
        </pc:picChg>
        <pc:picChg chg="add mod ord modCrop">
          <ac:chgData name="Bethany Bolen" userId="8e338a04f9f07398" providerId="LiveId" clId="{242E673B-478B-49B0-8D3F-3153E2CA0330}" dt="2020-09-08T23:26:16.493" v="234" actId="732"/>
          <ac:picMkLst>
            <pc:docMk/>
            <pc:sldMk cId="1717329038" sldId="830"/>
            <ac:picMk id="7" creationId="{41525314-A7B9-4F7E-81F2-7E074A014BA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5/10/2021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 during Paul’s sermon on Mars Hill that he made reference to the altar with an inscription “to an unknown god” (Acts 17:23). The altar shown</a:t>
            </a:r>
            <a:r>
              <a:rPr lang="en-US" baseline="0" dirty="0"/>
              <a:t> here is another dedicated to a Palmyrene deity known as the “Nameless God.” The inscription reads as follows:</a:t>
            </a:r>
            <a:endParaRPr lang="en-US" dirty="0"/>
          </a:p>
          <a:p>
            <a:endParaRPr lang="en-US" dirty="0"/>
          </a:p>
          <a:p>
            <a:r>
              <a:rPr lang="en-US" dirty="0"/>
              <a:t>1 (For) Blessed Be His Name Forever, </a:t>
            </a:r>
            <a:br>
              <a:rPr lang="en-US" dirty="0"/>
            </a:br>
            <a:r>
              <a:rPr lang="en-US" dirty="0"/>
              <a:t>2 the Good and Merciful, made </a:t>
            </a:r>
            <a:br>
              <a:rPr lang="en-US" dirty="0"/>
            </a:br>
            <a:r>
              <a:rPr lang="en-US" dirty="0"/>
              <a:t>3 in thanksgiving </a:t>
            </a:r>
            <a:r>
              <a:rPr lang="en-US" dirty="0" err="1"/>
              <a:t>Hagigu</a:t>
            </a:r>
            <a:r>
              <a:rPr lang="en-US" dirty="0"/>
              <a:t>, son of </a:t>
            </a:r>
            <a:br>
              <a:rPr lang="en-US" dirty="0"/>
            </a:br>
            <a:r>
              <a:rPr lang="en-US" dirty="0"/>
              <a:t>4 </a:t>
            </a:r>
            <a:r>
              <a:rPr lang="en-US" dirty="0" err="1"/>
              <a:t>Yahiba</a:t>
            </a:r>
            <a:r>
              <a:rPr lang="en-US" dirty="0"/>
              <a:t>, son of </a:t>
            </a:r>
            <a:r>
              <a:rPr lang="en-US" dirty="0" err="1"/>
              <a:t>Yarhay</a:t>
            </a:r>
            <a:r>
              <a:rPr lang="en-US" dirty="0"/>
              <a:t>, </a:t>
            </a:r>
            <a:br>
              <a:rPr lang="en-US" dirty="0"/>
            </a:br>
            <a:r>
              <a:rPr lang="en-US" dirty="0"/>
              <a:t>5 (son of) </a:t>
            </a:r>
            <a:r>
              <a:rPr lang="en-US" dirty="0" err="1"/>
              <a:t>Daka</a:t>
            </a:r>
            <a:r>
              <a:rPr lang="en-US" dirty="0"/>
              <a:t>, for his life </a:t>
            </a:r>
            <a:br>
              <a:rPr lang="en-US" dirty="0"/>
            </a:br>
            <a:r>
              <a:rPr lang="en-US" dirty="0"/>
              <a:t>6 and the life of his father </a:t>
            </a:r>
            <a:br>
              <a:rPr lang="en-US" dirty="0"/>
            </a:br>
            <a:r>
              <a:rPr lang="en-US" dirty="0"/>
              <a:t>7 and his brothers. In the month of </a:t>
            </a:r>
            <a:br>
              <a:rPr lang="en-US" dirty="0"/>
            </a:br>
            <a:r>
              <a:rPr lang="en-US" dirty="0"/>
              <a:t>8 </a:t>
            </a:r>
            <a:r>
              <a:rPr lang="en-US" dirty="0" err="1"/>
              <a:t>Qinyan</a:t>
            </a:r>
            <a:r>
              <a:rPr lang="en-US" dirty="0"/>
              <a:t>, the year 543. [AD 232]</a:t>
            </a:r>
          </a:p>
          <a:p>
            <a:endParaRPr lang="en-US" dirty="0"/>
          </a:p>
          <a:p>
            <a:r>
              <a:rPr lang="en-US" sz="1200" kern="1200" dirty="0">
                <a:solidFill>
                  <a:schemeClr val="tx1"/>
                </a:solidFill>
                <a:effectLst/>
                <a:latin typeface="+mn-lt"/>
                <a:ea typeface="+mn-ea"/>
                <a:cs typeface="+mn-cs"/>
              </a:rPr>
              <a:t>This image comes from The Metropolitan Museum of Art, public domain, 1895, accession number 95.28, </a:t>
            </a:r>
            <a:r>
              <a:rPr lang="en-US" dirty="0"/>
              <a:t>Source: https://www.metmuseum.org/art/collection/search/322265</a:t>
            </a:r>
          </a:p>
          <a:p>
            <a:endParaRPr lang="en-US" dirty="0"/>
          </a:p>
          <a:p>
            <a:r>
              <a:rPr lang="en-US" dirty="0"/>
              <a:t>met322265</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459310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Given Paul’s occupation and collaboration with others as a tent-maker (Acts 18:3), it would not be surprising if Timothy</a:t>
            </a:r>
            <a:r>
              <a:rPr lang="en-US" baseline="0" dirty="0"/>
              <a:t> was a </a:t>
            </a:r>
            <a:r>
              <a:rPr lang="en-US" dirty="0"/>
              <a:t>“fellow worker” in this regard as well. This American Colony photo</a:t>
            </a:r>
            <a:r>
              <a:rPr lang="en-US" baseline="0" dirty="0"/>
              <a:t> was taken </a:t>
            </a:r>
            <a:r>
              <a:rPr lang="en-US" dirty="0"/>
              <a:t>between 1940 and 1946. See slides on 1 Thessalonians 2:9 and 3:5 for more photos like these.</a:t>
            </a:r>
          </a:p>
          <a:p>
            <a:endParaRPr lang="en-US" dirty="0"/>
          </a:p>
          <a:p>
            <a:r>
              <a:rPr lang="en-US" dirty="0"/>
              <a:t>mat12968</a:t>
            </a:r>
          </a:p>
        </p:txBody>
      </p:sp>
    </p:spTree>
    <p:extLst>
      <p:ext uri="{BB962C8B-B14F-4D97-AF65-F5344CB8AC3E}">
        <p14:creationId xmlns:p14="http://schemas.microsoft.com/office/powerpoint/2010/main" val="3814328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Jesus used the imagery of sowing seed to describe the preaching</a:t>
            </a:r>
            <a:r>
              <a:rPr lang="en-US" baseline="0" dirty="0"/>
              <a:t> of the gospel (Luke 8:5-15). Paul used a similar kind of metaphor to describe his work (1 </a:t>
            </a:r>
            <a:r>
              <a:rPr lang="en-US" baseline="0" dirty="0" err="1"/>
              <a:t>Cor</a:t>
            </a:r>
            <a:r>
              <a:rPr lang="en-US" baseline="0" dirty="0"/>
              <a:t> 3:6-7). </a:t>
            </a:r>
            <a:r>
              <a:rPr lang="en-US" dirty="0"/>
              <a:t>This bronze statuette depicts a man sowing seed; his left arm holds the sack of seed while his (missing)</a:t>
            </a:r>
            <a:r>
              <a:rPr lang="en-US" baseline="0" dirty="0"/>
              <a:t> right arm is engaged in spreading seed. This figurine belongs to </a:t>
            </a:r>
            <a:r>
              <a:rPr lang="en-US" dirty="0"/>
              <a:t>the Jared James Clark Collection.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tb0309169388</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12</a:t>
            </a:fld>
            <a:endParaRPr lang="en-US"/>
          </a:p>
        </p:txBody>
      </p:sp>
    </p:spTree>
    <p:extLst>
      <p:ext uri="{BB962C8B-B14F-4D97-AF65-F5344CB8AC3E}">
        <p14:creationId xmlns:p14="http://schemas.microsoft.com/office/powerpoint/2010/main" val="2201542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verb “to strengthen” (Gk. </a:t>
            </a:r>
            <a:r>
              <a:rPr lang="en-US" i="1" dirty="0" err="1"/>
              <a:t>stērīzō</a:t>
            </a:r>
            <a:r>
              <a:rPr lang="en-US" dirty="0"/>
              <a:t>, </a:t>
            </a:r>
            <a:r>
              <a:rPr lang="el-GR" sz="1200" kern="1200" dirty="0">
                <a:solidFill>
                  <a:schemeClr val="tx1"/>
                </a:solidFill>
                <a:effectLst/>
                <a:latin typeface="+mn-lt"/>
                <a:ea typeface="+mn-ea"/>
                <a:cs typeface="+mn-cs"/>
              </a:rPr>
              <a:t>στηρίζω</a:t>
            </a:r>
            <a:r>
              <a:rPr lang="en-US" dirty="0"/>
              <a:t>) was most often used figuratively</a:t>
            </a:r>
            <a:r>
              <a:rPr lang="en-US" baseline="0" dirty="0"/>
              <a:t> of causing someone to be inwardly firm or committed. The more literal meaning of the word pertained to </a:t>
            </a:r>
            <a:r>
              <a:rPr lang="en-US" dirty="0"/>
              <a:t>a structural foundation. The section of wall shown in this photo is firmly</a:t>
            </a:r>
            <a:r>
              <a:rPr lang="en-US" baseline="0" dirty="0"/>
              <a:t> set on bedrock. This section of wall is </a:t>
            </a:r>
            <a:r>
              <a:rPr lang="en-US" dirty="0"/>
              <a:t>on the west side of the Old City of Jerusalem. The lowest section of wall, situated between the two outcroppings of bedrock, dates to the 1st</a:t>
            </a:r>
            <a:r>
              <a:rPr lang="en-US" baseline="0" dirty="0"/>
              <a:t> century AD</a:t>
            </a:r>
            <a:r>
              <a:rPr lang="en-US" dirty="0"/>
              <a:t>. </a:t>
            </a:r>
          </a:p>
          <a:p>
            <a:endParaRPr lang="en-US" dirty="0"/>
          </a:p>
          <a:p>
            <a:r>
              <a:rPr lang="en-US" dirty="0"/>
              <a:t>tb102903684</a:t>
            </a:r>
          </a:p>
        </p:txBody>
      </p:sp>
    </p:spTree>
    <p:extLst>
      <p:ext uri="{BB962C8B-B14F-4D97-AF65-F5344CB8AC3E}">
        <p14:creationId xmlns:p14="http://schemas.microsoft.com/office/powerpoint/2010/main" val="747286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Timothy</a:t>
            </a:r>
            <a:r>
              <a:rPr lang="en-US" baseline="0" dirty="0"/>
              <a:t> may have arrived by ship at the port of Thessalonica.</a:t>
            </a:r>
            <a:endParaRPr lang="en-US" dirty="0"/>
          </a:p>
          <a:p>
            <a:endParaRPr lang="en-US" dirty="0"/>
          </a:p>
          <a:p>
            <a:r>
              <a:rPr lang="en-US" dirty="0"/>
              <a:t>tb031306091</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69412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original reason for coming to Thessalonica was that he ha</a:t>
            </a:r>
            <a:r>
              <a:rPr lang="en-US" baseline="0" dirty="0"/>
              <a:t>d to leave Philippi after being beaten and jailed (Acts 16). The structure shown in this photo is the place venerated as the traditional prison of Paul at Philippi, and thus represents some of the affliction he suffered for the gospel.</a:t>
            </a:r>
          </a:p>
          <a:p>
            <a:endParaRPr lang="en-US" baseline="0" dirty="0"/>
          </a:p>
          <a:p>
            <a:r>
              <a:rPr lang="en-US" dirty="0"/>
              <a:t>tb011201215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560144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could speak from experience regarding affliction, as he had experienced</a:t>
            </a:r>
            <a:r>
              <a:rPr lang="en-US" baseline="0" dirty="0"/>
              <a:t> a variety of difficulties that resulted from his determination to “walk in a manner worthy of God” (1 </a:t>
            </a:r>
            <a:r>
              <a:rPr lang="en-US" baseline="0" dirty="0" err="1"/>
              <a:t>Thess</a:t>
            </a:r>
            <a:r>
              <a:rPr lang="en-US" baseline="0" dirty="0"/>
              <a:t> 2:12). This woodcut shows Paul and Silas in the prison at Philippi, with their feet fastened in stocks (Acts 16:22-24).</a:t>
            </a:r>
            <a:r>
              <a:rPr lang="en-US" dirty="0"/>
              <a:t> </a:t>
            </a:r>
            <a:r>
              <a:rPr lang="en-US" baseline="0" dirty="0"/>
              <a:t>This image comes from Internet Archive Book Images and is in the public domain, via Wikimedia Commons: https://commons.wikimedia.org/wiki/File:Rills_from_the_fountain_of_life,_or,_Sermons_to_children_(1867)_(14762932114).jpg</a:t>
            </a:r>
          </a:p>
          <a:p>
            <a:endParaRPr lang="en-US" baseline="0" dirty="0"/>
          </a:p>
          <a:p>
            <a:r>
              <a:rPr lang="en-US" sz="1200" kern="1200" dirty="0">
                <a:solidFill>
                  <a:schemeClr val="tx1"/>
                </a:solidFill>
                <a:effectLst/>
                <a:latin typeface="+mn-lt"/>
                <a:ea typeface="+mn-ea"/>
                <a:cs typeface="+mn-cs"/>
              </a:rPr>
              <a:t>wiki14762932114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560144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does not specify the nature of the Thessalonian Christians’ affliction here. However, in the broader Roman world, historical accounts attest to Christians who suffered for their faith. According to the Roman historian Suetonius </a:t>
            </a:r>
            <a:r>
              <a:rPr lang="en-US" i="1" dirty="0"/>
              <a:t>(Life of Claudius</a:t>
            </a:r>
            <a:r>
              <a:rPr lang="en-US" i="0" dirty="0"/>
              <a:t> 25.4</a:t>
            </a:r>
            <a:r>
              <a:rPr lang="en-US" i="1" dirty="0"/>
              <a:t>),</a:t>
            </a:r>
            <a:r>
              <a:rPr lang="en-US" dirty="0"/>
              <a:t> the Roman</a:t>
            </a:r>
            <a:r>
              <a:rPr lang="en-US" baseline="0" dirty="0"/>
              <a:t> emperor </a:t>
            </a:r>
            <a:r>
              <a:rPr lang="en-US" dirty="0"/>
              <a:t>Claudius had expelled the Jews</a:t>
            </a:r>
            <a:r>
              <a:rPr lang="en-US" baseline="0" dirty="0"/>
              <a:t> (or at least some Jews) from Rome </a:t>
            </a:r>
            <a:r>
              <a:rPr lang="en-US" sz="1200" kern="1200" dirty="0">
                <a:solidFill>
                  <a:schemeClr val="tx1"/>
                </a:solidFill>
                <a:effectLst/>
                <a:latin typeface="+mn-lt"/>
                <a:ea typeface="+mn-ea"/>
                <a:cs typeface="+mn-cs"/>
              </a:rPr>
              <a:t>because of a disturbance regarding one “Chrestus.” While this could be a reference to some unknown person, many scholars believe that Suetonius was</a:t>
            </a:r>
            <a:r>
              <a:rPr lang="en-US" sz="1200" kern="1200" baseline="0" dirty="0">
                <a:solidFill>
                  <a:schemeClr val="tx1"/>
                </a:solidFill>
                <a:effectLst/>
                <a:latin typeface="+mn-lt"/>
                <a:ea typeface="+mn-ea"/>
                <a:cs typeface="+mn-cs"/>
              </a:rPr>
              <a:t> making a reference to “Christ</a:t>
            </a:r>
            <a:r>
              <a:rPr lang="en-US" sz="1200" kern="1200" dirty="0">
                <a:solidFill>
                  <a:schemeClr val="tx1"/>
                </a:solidFill>
                <a:effectLst/>
                <a:latin typeface="+mn-lt"/>
                <a:ea typeface="+mn-ea"/>
                <a:cs typeface="+mn-cs"/>
              </a:rPr>
              <a:t>” as proclaimed by early Christians. If this is correct, the disturbance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was caused by the hostility</a:t>
            </a:r>
            <a:r>
              <a:rPr lang="en-US" sz="1200" kern="1200" baseline="0" dirty="0">
                <a:solidFill>
                  <a:schemeClr val="tx1"/>
                </a:solidFill>
                <a:effectLst/>
                <a:latin typeface="+mn-lt"/>
                <a:ea typeface="+mn-ea"/>
                <a:cs typeface="+mn-cs"/>
              </a:rPr>
              <a:t> of unbelieving Jews toward Christians and the message they brought. </a:t>
            </a:r>
            <a:r>
              <a:rPr lang="en-US" sz="1200" kern="1200" dirty="0">
                <a:solidFill>
                  <a:schemeClr val="tx1"/>
                </a:solidFill>
                <a:effectLst/>
                <a:latin typeface="+mn-lt"/>
                <a:ea typeface="+mn-ea"/>
                <a:cs typeface="+mn-cs"/>
              </a:rPr>
              <a:t>This coincides with the account in Acts 18:2 where Luke reports that Aquila and Priscilla met Paul in Corinth after being expelled by Claudius from Rome. This was during the very stay in which Paul wrote 1 Thessalonians. </a:t>
            </a:r>
            <a:r>
              <a:rPr lang="en-US" sz="1200" kern="1200" baseline="0" dirty="0">
                <a:solidFill>
                  <a:schemeClr val="tx1"/>
                </a:solidFill>
                <a:effectLst/>
                <a:latin typeface="+mn-lt"/>
                <a:ea typeface="+mn-ea"/>
                <a:cs typeface="+mn-cs"/>
              </a:rPr>
              <a:t>This photo shows the burial slab of a slave named “Chrestus,” who </a:t>
            </a:r>
            <a:r>
              <a:rPr lang="en-US" dirty="0"/>
              <a:t>dealt with the administration of his two owners from the </a:t>
            </a:r>
            <a:r>
              <a:rPr lang="en-US" dirty="0" err="1"/>
              <a:t>Norbani</a:t>
            </a:r>
            <a:r>
              <a:rPr lang="en-US" dirty="0"/>
              <a:t> family. This inscription is on display </a:t>
            </a:r>
            <a:r>
              <a:rPr lang="en-US" sz="1200" kern="1200" dirty="0">
                <a:solidFill>
                  <a:schemeClr val="tx1"/>
                </a:solidFill>
                <a:effectLst/>
                <a:latin typeface="+mn-lt"/>
                <a:ea typeface="+mn-ea"/>
                <a:cs typeface="+mn-cs"/>
              </a:rPr>
              <a:t>at the National Museum of Rome at the Diocletian Baths. Compare the slide on 1 Thessalonians 1:6 which may also shed light on the persecution faced by the Thessalonian church.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tb0513178516</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2281311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Chrestus was not unknown in the Roman world, and it is possible that either Claudius or the author Suetonius confused the less-common name “Christos” for the personal name “Chrestus.” The a</a:t>
            </a:r>
            <a:r>
              <a:rPr lang="en-US" dirty="0"/>
              <a:t>ltar base shown here was found reused as a doorway in the Rue de Trion in Lyon</a:t>
            </a:r>
            <a:r>
              <a:rPr lang="en-US" baseline="0" dirty="0"/>
              <a:t> </a:t>
            </a:r>
            <a:r>
              <a:rPr lang="en-US" dirty="0"/>
              <a:t>in 1816. The explanatory plaque to the museum indicates that this is the only known mention in the province of a</a:t>
            </a:r>
            <a:r>
              <a:rPr lang="en-US" baseline="0" dirty="0"/>
              <a:t> guardian of the keys for a prison</a:t>
            </a:r>
            <a:r>
              <a:rPr lang="en-US" dirty="0"/>
              <a:t>. The entire</a:t>
            </a:r>
            <a:r>
              <a:rPr lang="en-US" baseline="0" dirty="0"/>
              <a:t> inscription may be translated as “</a:t>
            </a:r>
            <a:r>
              <a:rPr lang="en-US" dirty="0"/>
              <a:t>To the august god </a:t>
            </a:r>
            <a:r>
              <a:rPr lang="en-US" dirty="0" err="1"/>
              <a:t>Silvain</a:t>
            </a:r>
            <a:r>
              <a:rPr lang="en-US" dirty="0"/>
              <a:t>, Tiberius Claudius Chrestus, </a:t>
            </a:r>
            <a:r>
              <a:rPr lang="en-US" dirty="0" err="1"/>
              <a:t>keyholder</a:t>
            </a:r>
            <a:r>
              <a:rPr lang="en-US" dirty="0"/>
              <a:t> of the public prison of Lyon, raised, in fulfillment of his vow, this altar and the statue of the god between two trees, with this chapel.” The actual Latin inscription</a:t>
            </a:r>
            <a:r>
              <a:rPr lang="en-US" baseline="0" dirty="0"/>
              <a:t> is “</a:t>
            </a:r>
            <a:r>
              <a:rPr lang="en-US" dirty="0"/>
              <a:t>DEO SILVANO / AVG(</a:t>
            </a:r>
            <a:r>
              <a:rPr lang="en-US" dirty="0" err="1"/>
              <a:t>vsto</a:t>
            </a:r>
            <a:r>
              <a:rPr lang="en-US" dirty="0"/>
              <a:t>) / TIB(</a:t>
            </a:r>
            <a:r>
              <a:rPr lang="en-US" dirty="0" err="1"/>
              <a:t>erivs</a:t>
            </a:r>
            <a:r>
              <a:rPr lang="en-US" dirty="0"/>
              <a:t>) CL(</a:t>
            </a:r>
            <a:r>
              <a:rPr lang="en-US" dirty="0" err="1"/>
              <a:t>avdivs</a:t>
            </a:r>
            <a:r>
              <a:rPr lang="en-US" dirty="0"/>
              <a:t>) [C]HRES</a:t>
            </a:r>
            <a:r>
              <a:rPr lang="en-US" baseline="0" dirty="0"/>
              <a:t> </a:t>
            </a:r>
            <a:r>
              <a:rPr lang="en-US" dirty="0"/>
              <a:t>/ TVS, CLAVIC(</a:t>
            </a:r>
            <a:r>
              <a:rPr lang="en-US" dirty="0" err="1"/>
              <a:t>vlarivs</a:t>
            </a:r>
            <a:r>
              <a:rPr lang="en-US" dirty="0"/>
              <a:t>) / CARC(</a:t>
            </a:r>
            <a:r>
              <a:rPr lang="en-US" dirty="0" err="1"/>
              <a:t>eris</a:t>
            </a:r>
            <a:r>
              <a:rPr lang="en-US" dirty="0"/>
              <a:t>) P(</a:t>
            </a:r>
            <a:r>
              <a:rPr lang="en-US" dirty="0" err="1"/>
              <a:t>vblici</a:t>
            </a:r>
            <a:r>
              <a:rPr lang="en-US" dirty="0"/>
              <a:t>) LVG(</a:t>
            </a:r>
            <a:r>
              <a:rPr lang="en-US" dirty="0" err="1"/>
              <a:t>vdvni</a:t>
            </a:r>
            <a:r>
              <a:rPr lang="en-US" dirty="0"/>
              <a:t>) / ARAM</a:t>
            </a:r>
            <a:r>
              <a:rPr lang="en-US" baseline="0" dirty="0"/>
              <a:t> </a:t>
            </a:r>
            <a:r>
              <a:rPr lang="en-US" dirty="0"/>
              <a:t>ET SIG / NVM INTER / DVOS</a:t>
            </a:r>
            <a:r>
              <a:rPr lang="en-US" baseline="0" dirty="0"/>
              <a:t> </a:t>
            </a:r>
            <a:r>
              <a:rPr lang="en-US" dirty="0"/>
              <a:t>ARBO / RES CVM A[e] / DICVLA</a:t>
            </a:r>
            <a:r>
              <a:rPr lang="en-US" baseline="0" dirty="0"/>
              <a:t> </a:t>
            </a:r>
            <a:r>
              <a:rPr lang="en-US" dirty="0"/>
              <a:t>EX VO / TO POSVIT.” This altar base was photographed at the Gallo-Roman Museum of </a:t>
            </a:r>
            <a:r>
              <a:rPr lang="en-US" dirty="0" err="1"/>
              <a:t>Fourviere</a:t>
            </a:r>
            <a:r>
              <a:rPr lang="en-US" dirty="0"/>
              <a:t>,</a:t>
            </a:r>
            <a:r>
              <a:rPr lang="en-US" baseline="0" dirty="0"/>
              <a:t> </a:t>
            </a:r>
            <a:r>
              <a:rPr lang="en-US" dirty="0"/>
              <a:t>Lyon,</a:t>
            </a:r>
            <a:r>
              <a:rPr lang="en-US" baseline="0" dirty="0"/>
              <a:t> France. The inscription is worn, so the next slide includes a label highlighting the name “Chrestus.” </a:t>
            </a:r>
            <a:r>
              <a:rPr lang="en-US" dirty="0"/>
              <a:t>This image comes from Arnaud </a:t>
            </a:r>
            <a:r>
              <a:rPr lang="en-US" dirty="0" err="1"/>
              <a:t>Fafournoux</a:t>
            </a:r>
            <a:r>
              <a:rPr lang="en-US" dirty="0"/>
              <a:t> and is licensed under CC BY-SA 3.0, via Wikimedia Commons: https://commons.wikimedia.org/wiki/File:CIL_XIII_1780_(1).JPG.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wiki10272011160758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864709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Chrestus was not unknown in the Roman world, and it is possible that either Claudius or the author Suetonius confused the less-common name “Christos” for the personal name “Chrestus.” The a</a:t>
            </a:r>
            <a:r>
              <a:rPr lang="en-US" dirty="0"/>
              <a:t>ltar base shown here was found reused as a doorway in the Rue de Trion in Lyon</a:t>
            </a:r>
            <a:r>
              <a:rPr lang="en-US" baseline="0" dirty="0"/>
              <a:t> </a:t>
            </a:r>
            <a:r>
              <a:rPr lang="en-US" dirty="0"/>
              <a:t>in 1816. The explanatory plaque to the museum indicates that this is the only known mention in the province of a</a:t>
            </a:r>
            <a:r>
              <a:rPr lang="en-US" baseline="0" dirty="0"/>
              <a:t> guardian of the keys for a prison</a:t>
            </a:r>
            <a:r>
              <a:rPr lang="en-US" dirty="0"/>
              <a:t>. The entire</a:t>
            </a:r>
            <a:r>
              <a:rPr lang="en-US" baseline="0" dirty="0"/>
              <a:t> inscription may be translated as “</a:t>
            </a:r>
            <a:r>
              <a:rPr lang="en-US" dirty="0"/>
              <a:t>To the august god </a:t>
            </a:r>
            <a:r>
              <a:rPr lang="en-US" dirty="0" err="1"/>
              <a:t>Silvain</a:t>
            </a:r>
            <a:r>
              <a:rPr lang="en-US" dirty="0"/>
              <a:t>, Tiberius Claudius Chrestus, keyholder of the public prison of Lyon, raised, in fulfillment of his vow, this altar and the statue of the god between two trees, with this chapel.” The actual Latin inscription</a:t>
            </a:r>
            <a:r>
              <a:rPr lang="en-US" baseline="0" dirty="0"/>
              <a:t> is “</a:t>
            </a:r>
            <a:r>
              <a:rPr lang="en-US" dirty="0"/>
              <a:t>DEO SILVANO / AVG(</a:t>
            </a:r>
            <a:r>
              <a:rPr lang="en-US" dirty="0" err="1"/>
              <a:t>vsto</a:t>
            </a:r>
            <a:r>
              <a:rPr lang="en-US" dirty="0"/>
              <a:t>) / TIB(</a:t>
            </a:r>
            <a:r>
              <a:rPr lang="en-US" dirty="0" err="1"/>
              <a:t>erivs</a:t>
            </a:r>
            <a:r>
              <a:rPr lang="en-US" dirty="0"/>
              <a:t>) CL(</a:t>
            </a:r>
            <a:r>
              <a:rPr lang="en-US" dirty="0" err="1"/>
              <a:t>avdivs</a:t>
            </a:r>
            <a:r>
              <a:rPr lang="en-US" dirty="0"/>
              <a:t>) [C]HRES</a:t>
            </a:r>
            <a:r>
              <a:rPr lang="en-US" baseline="0" dirty="0"/>
              <a:t> </a:t>
            </a:r>
            <a:r>
              <a:rPr lang="en-US" dirty="0"/>
              <a:t>/ TVS, CLAVIC(</a:t>
            </a:r>
            <a:r>
              <a:rPr lang="en-US" dirty="0" err="1"/>
              <a:t>vlarivs</a:t>
            </a:r>
            <a:r>
              <a:rPr lang="en-US" dirty="0"/>
              <a:t>) / CARC(</a:t>
            </a:r>
            <a:r>
              <a:rPr lang="en-US" dirty="0" err="1"/>
              <a:t>eris</a:t>
            </a:r>
            <a:r>
              <a:rPr lang="en-US" dirty="0"/>
              <a:t>) P(</a:t>
            </a:r>
            <a:r>
              <a:rPr lang="en-US" dirty="0" err="1"/>
              <a:t>vblici</a:t>
            </a:r>
            <a:r>
              <a:rPr lang="en-US" dirty="0"/>
              <a:t>) LVG(</a:t>
            </a:r>
            <a:r>
              <a:rPr lang="en-US" dirty="0" err="1"/>
              <a:t>vdvni</a:t>
            </a:r>
            <a:r>
              <a:rPr lang="en-US" dirty="0"/>
              <a:t>) / ARAM</a:t>
            </a:r>
            <a:r>
              <a:rPr lang="en-US" baseline="0" dirty="0"/>
              <a:t> </a:t>
            </a:r>
            <a:r>
              <a:rPr lang="en-US" dirty="0"/>
              <a:t>ET SIG / NVM INTER / DVOS</a:t>
            </a:r>
            <a:r>
              <a:rPr lang="en-US" baseline="0" dirty="0"/>
              <a:t> </a:t>
            </a:r>
            <a:r>
              <a:rPr lang="en-US" dirty="0"/>
              <a:t>ARBO / RES CVM A[e] / DICVLA</a:t>
            </a:r>
            <a:r>
              <a:rPr lang="en-US" baseline="0" dirty="0"/>
              <a:t> </a:t>
            </a:r>
            <a:r>
              <a:rPr lang="en-US" dirty="0"/>
              <a:t>EX VO / TO POSVIT.” This altar base was photographed at the Gallo-Roman Museum of </a:t>
            </a:r>
            <a:r>
              <a:rPr lang="en-US" dirty="0" err="1"/>
              <a:t>Fourviere</a:t>
            </a:r>
            <a:r>
              <a:rPr lang="en-US" dirty="0"/>
              <a:t>,</a:t>
            </a:r>
            <a:r>
              <a:rPr lang="en-US" baseline="0" dirty="0"/>
              <a:t> </a:t>
            </a:r>
            <a:r>
              <a:rPr lang="en-US" dirty="0"/>
              <a:t>Lyon,</a:t>
            </a:r>
            <a:r>
              <a:rPr lang="en-US" baseline="0" dirty="0"/>
              <a:t> France.</a:t>
            </a:r>
            <a:r>
              <a:rPr lang="en-US" dirty="0"/>
              <a:t> This image comes from Arnaud </a:t>
            </a:r>
            <a:r>
              <a:rPr lang="en-US" dirty="0" err="1"/>
              <a:t>Fafournoux</a:t>
            </a:r>
            <a:r>
              <a:rPr lang="en-US" dirty="0"/>
              <a:t> and is licensed under CC BY-SA 3.0, via Wikimedia Commons: https://commons.wikimedia.org/wiki/File:CIL_XIII_1780_(1).JPG.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wiki10272011160758</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039820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Times New Roman" pitchFamily="18" charset="0"/>
              </a:rPr>
              <a:t>When Paul left Thessalonica</a:t>
            </a:r>
            <a:r>
              <a:rPr lang="en-US" baseline="0" dirty="0">
                <a:cs typeface="Times New Roman" pitchFamily="18" charset="0"/>
              </a:rPr>
              <a:t> after his first visit there, he was taken by fellow-believers to Athens, although he left Timothy and Silas behind (</a:t>
            </a:r>
            <a:r>
              <a:rPr lang="en-US" dirty="0">
                <a:cs typeface="Times New Roman" pitchFamily="18" charset="0"/>
              </a:rPr>
              <a:t>Acts 17:13-34). The Acropolis, visible at the center of this photo, is one of the best-known sites in Greece.</a:t>
            </a:r>
            <a:r>
              <a:rPr lang="en-US" baseline="0" dirty="0">
                <a:cs typeface="Times New Roman" pitchFamily="18" charset="0"/>
              </a:rPr>
              <a:t> The rocky hill rises prominently above the rest of the city and was once the home of several opulent pagan temples. The high hill rising behind it and to the right in this photo is </a:t>
            </a:r>
            <a:r>
              <a:rPr lang="en-US" dirty="0" err="1">
                <a:cs typeface="Times New Roman" pitchFamily="18" charset="0"/>
              </a:rPr>
              <a:t>Likavittos</a:t>
            </a:r>
            <a:r>
              <a:rPr lang="en-US" dirty="0">
                <a:cs typeface="Times New Roman" pitchFamily="18" charset="0"/>
              </a:rPr>
              <a:t> (also known as </a:t>
            </a:r>
            <a:r>
              <a:rPr lang="en-US" dirty="0" err="1">
                <a:cs typeface="Times New Roman" pitchFamily="18" charset="0"/>
              </a:rPr>
              <a:t>Lycabettus</a:t>
            </a:r>
            <a:r>
              <a:rPr lang="en-US" dirty="0">
                <a:cs typeface="Times New Roman" pitchFamily="18" charset="0"/>
              </a:rPr>
              <a:t>). </a:t>
            </a:r>
          </a:p>
          <a:p>
            <a:endParaRPr lang="en-US" dirty="0">
              <a:cs typeface="Times New Roman" pitchFamily="18" charset="0"/>
            </a:endParaRPr>
          </a:p>
          <a:p>
            <a:r>
              <a:rPr lang="en-US" dirty="0">
                <a:cs typeface="Times New Roman" pitchFamily="18" charset="0"/>
              </a:rPr>
              <a:t>tbs127300101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538480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Claudius was Roman</a:t>
            </a:r>
            <a:r>
              <a:rPr lang="en-US" baseline="0" dirty="0"/>
              <a:t> emperor from AD 41 to 54. The ancient sources appear to be divided on when the expulsion of the Jews from Rome took place: either during his first regnal year (AD 41; so Cassius </a:t>
            </a:r>
            <a:r>
              <a:rPr lang="en-US" baseline="0" dirty="0" err="1"/>
              <a:t>Dio</a:t>
            </a:r>
            <a:r>
              <a:rPr lang="en-US" baseline="0" dirty="0"/>
              <a:t>, </a:t>
            </a:r>
            <a:r>
              <a:rPr lang="en-US" i="1" baseline="0" dirty="0"/>
              <a:t>Roman History </a:t>
            </a:r>
            <a:r>
              <a:rPr lang="en-US" baseline="0" dirty="0"/>
              <a:t>60.6.6), or during his ninth regnal year (49; so </a:t>
            </a:r>
            <a:r>
              <a:rPr lang="en-US" baseline="0" dirty="0" err="1"/>
              <a:t>Orosius</a:t>
            </a:r>
            <a:r>
              <a:rPr lang="en-US" baseline="0" dirty="0"/>
              <a:t>, </a:t>
            </a:r>
            <a:r>
              <a:rPr lang="en-US" i="1" baseline="0" dirty="0"/>
              <a:t>Historia</a:t>
            </a:r>
            <a:r>
              <a:rPr lang="en-US" baseline="0" dirty="0"/>
              <a:t> 7.6.15f). The latter date appears to be more likely, but either date would fall before Paul’s arrival in Corinth in AD 50 when he wrote this letter. This portrait head of Claudius is on display in the National Archaeological Museum in Athens.</a:t>
            </a:r>
          </a:p>
          <a:p>
            <a:endParaRPr lang="en-US" dirty="0"/>
          </a:p>
          <a:p>
            <a:r>
              <a:rPr lang="en-US" dirty="0"/>
              <a:t>tb011601262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20</a:t>
            </a:fld>
            <a:endParaRPr lang="en-US"/>
          </a:p>
        </p:txBody>
      </p:sp>
    </p:spTree>
    <p:extLst>
      <p:ext uri="{BB962C8B-B14F-4D97-AF65-F5344CB8AC3E}">
        <p14:creationId xmlns:p14="http://schemas.microsoft.com/office/powerpoint/2010/main" val="2281359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was anxious about the Thessalonian church and had sent Timothy to check up on them. Paul</a:t>
            </a:r>
            <a:r>
              <a:rPr lang="en-US" baseline="0" dirty="0"/>
              <a:t> describes himself as very concerned to hear back about them, and likely wished that his messenger could travel more quickly. The lekythos shown here illustrates a similar concern for the speed of a messenger from the setting of Greek mythology. Hermes was the messenger god, and his apparel fits that role. Here, he is shown d</a:t>
            </a:r>
            <a:r>
              <a:rPr lang="en-US" dirty="0"/>
              <a:t>ressed in traveling clothes with a </a:t>
            </a:r>
            <a:r>
              <a:rPr lang="en-US" i="1" dirty="0"/>
              <a:t>chlamys</a:t>
            </a:r>
            <a:r>
              <a:rPr lang="en-US" dirty="0"/>
              <a:t> (short cloak) and a </a:t>
            </a:r>
            <a:r>
              <a:rPr lang="en-US" i="1" dirty="0"/>
              <a:t>petasos</a:t>
            </a:r>
            <a:r>
              <a:rPr lang="en-US" dirty="0"/>
              <a:t> (broad-brimmed hat), and he wears winged sandals to speed</a:t>
            </a:r>
            <a:r>
              <a:rPr lang="en-US" baseline="0" dirty="0"/>
              <a:t> his journey. </a:t>
            </a:r>
            <a:r>
              <a:rPr lang="en-US" dirty="0"/>
              <a:t>This image comes from The Metropolitan Museum of Art and is in the public domain. Source: https://www.metmuseum.org/art/collection/search/251800.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met251800</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392597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compared the spread of the gospel to a sower who spreads seed</a:t>
            </a:r>
            <a:r>
              <a:rPr lang="en-US" baseline="0" dirty="0"/>
              <a:t> (Luke 8:5-15). Among the dangers He listed was seed sown along the path, where it was trampled and then eaten by birds; in His interpretation, the birds represent </a:t>
            </a:r>
            <a:r>
              <a:rPr lang="en-US" sz="1200" b="0" i="0" u="none" strike="noStrike" kern="1200" baseline="0" dirty="0">
                <a:solidFill>
                  <a:schemeClr val="tx1"/>
                </a:solidFill>
                <a:latin typeface="+mn-lt"/>
                <a:ea typeface="+mn-ea"/>
                <a:cs typeface="+mn-cs"/>
              </a:rPr>
              <a:t>the devil, who comes and takes away the word from their heart, so that they may not believe and be saved (Luke 8:12). Paul voices that same concern here, concluding that if such were the case, his work would have been in vain.</a:t>
            </a:r>
            <a:endParaRPr lang="en-US" dirty="0"/>
          </a:p>
          <a:p>
            <a:endParaRPr lang="en-US" dirty="0"/>
          </a:p>
          <a:p>
            <a:r>
              <a:rPr lang="en-US" dirty="0"/>
              <a:t>tb041003837</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420847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concern</a:t>
            </a:r>
            <a:r>
              <a:rPr lang="en-US" baseline="0" dirty="0"/>
              <a:t> that his work might be </a:t>
            </a:r>
            <a:r>
              <a:rPr lang="en-US" dirty="0"/>
              <a:t>“in vain” (Gk. </a:t>
            </a:r>
            <a:r>
              <a:rPr lang="en-US" i="1" dirty="0"/>
              <a:t>kenos</a:t>
            </a:r>
            <a:r>
              <a:rPr lang="en-US" dirty="0"/>
              <a:t>, </a:t>
            </a:r>
            <a:r>
              <a:rPr lang="el-GR" sz="1200" b="0" i="0" u="none" strike="noStrike" kern="1200" baseline="0" dirty="0">
                <a:solidFill>
                  <a:schemeClr val="tx1"/>
                </a:solidFill>
                <a:latin typeface="+mn-lt"/>
                <a:ea typeface="+mn-ea"/>
                <a:cs typeface="+mn-cs"/>
              </a:rPr>
              <a:t>κενός</a:t>
            </a:r>
            <a:r>
              <a:rPr lang="en-US" dirty="0"/>
              <a:t>) refers to an activity that is undertaken without</a:t>
            </a:r>
            <a:r>
              <a:rPr lang="en-US" baseline="0" dirty="0"/>
              <a:t> purpose or result. It </a:t>
            </a:r>
            <a:r>
              <a:rPr lang="en-US" dirty="0"/>
              <a:t>is illustrated here by a stack of misshapen</a:t>
            </a:r>
            <a:r>
              <a:rPr lang="en-US" baseline="0" dirty="0"/>
              <a:t> </a:t>
            </a:r>
            <a:r>
              <a:rPr lang="en-US" dirty="0"/>
              <a:t>dishes that have</a:t>
            </a:r>
            <a:r>
              <a:rPr lang="en-US" baseline="0" dirty="0"/>
              <a:t> been ruined in the kiln, resulting in the loss of the work that the potter had put into them. </a:t>
            </a:r>
            <a:r>
              <a:rPr lang="en-US" dirty="0"/>
              <a:t>This stack of fused wasters was photographed at the Lyon Gallo-Roman Museum.</a:t>
            </a:r>
          </a:p>
          <a:p>
            <a:endParaRPr lang="en-US" dirty="0"/>
          </a:p>
          <a:p>
            <a:r>
              <a:rPr lang="en-US" dirty="0"/>
              <a:t>tb091719351</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4208479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a:t>
            </a:r>
            <a:r>
              <a:rPr lang="en-US" dirty="0" err="1"/>
              <a:t>Deissmann</a:t>
            </a:r>
            <a:r>
              <a:rPr lang="en-US" dirty="0"/>
              <a:t> (1910: 317), Paul’s several references to “laboring in vain” (e.g., Gal 4:11; 1 Cor 15:58) have behind them a “</a:t>
            </a:r>
            <a:r>
              <a:rPr lang="en-US" sz="1200" kern="1200" dirty="0">
                <a:solidFill>
                  <a:schemeClr val="tx1"/>
                </a:solidFill>
                <a:effectLst/>
                <a:latin typeface="+mn-lt"/>
                <a:ea typeface="+mn-ea"/>
                <a:cs typeface="+mn-cs"/>
              </a:rPr>
              <a:t>trembling echo of the discouragement resulting from a width of cloth being rejected as badly woven and therefore not paid for.” In fact, tentmaking was the very trade with which Paul was occupied during his time in Corinth during his second missionary journey, the place from which he likely wrote this letter (Acts 18:1-3). Tent-making also appears to have been an activity in which Paul was engaged during his ministry in Thessalonica (see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2:9). </a:t>
            </a:r>
            <a:r>
              <a:rPr lang="en-US" dirty="0"/>
              <a:t>In the Middle East, tent-making is still a trade, essential for the nomadic lifestyle of the modern Bedouins. </a:t>
            </a:r>
            <a:r>
              <a:rPr lang="en-US" sz="1200" kern="1200" dirty="0">
                <a:solidFill>
                  <a:schemeClr val="tx1"/>
                </a:solidFill>
                <a:effectLst/>
                <a:latin typeface="+mn-lt"/>
                <a:ea typeface="+mn-ea"/>
                <a:cs typeface="+mn-cs"/>
              </a:rPr>
              <a:t>See also the slides on 1 Thessalonians 2:9 and 3:2.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Deissmann</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Adolf.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1910	</a:t>
            </a:r>
            <a:r>
              <a:rPr lang="en-US" sz="1200" i="1" kern="1200" dirty="0">
                <a:solidFill>
                  <a:schemeClr val="tx1"/>
                </a:solidFill>
                <a:effectLst/>
                <a:latin typeface="+mn-lt"/>
                <a:ea typeface="+mn-ea"/>
                <a:cs typeface="+mn-cs"/>
              </a:rPr>
              <a:t>Light from the Ancient East: The New Testament Illustrated by Recently Discovered Texts of the Greco-Roman World</a:t>
            </a:r>
            <a:r>
              <a:rPr lang="en-US" sz="1200" kern="1200" dirty="0">
                <a:solidFill>
                  <a:schemeClr val="tx1"/>
                </a:solidFill>
                <a:effectLst/>
                <a:latin typeface="+mn-lt"/>
                <a:ea typeface="+mn-ea"/>
                <a:cs typeface="+mn-cs"/>
              </a:rPr>
              <a:t>. Trans. L. R. M. Strachan, from German. New York: Hodder and Stoughton.</a:t>
            </a:r>
            <a:endParaRPr lang="en-US" dirty="0"/>
          </a:p>
          <a:p>
            <a:endParaRPr lang="en-US" dirty="0"/>
          </a:p>
          <a:p>
            <a:r>
              <a:rPr lang="en-US" dirty="0"/>
              <a:t>tb011310445</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392597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tent was photographed in the UAE Heritage Village in Abu Dhabi.</a:t>
            </a:r>
          </a:p>
          <a:p>
            <a:endParaRPr lang="en-US" dirty="0"/>
          </a:p>
          <a:p>
            <a:r>
              <a:rPr lang="en-US" dirty="0"/>
              <a:t>tb051017143</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7264866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name Timothy/Timotheus</a:t>
            </a:r>
            <a:r>
              <a:rPr lang="en-US" sz="1200" kern="1200" baseline="0" dirty="0">
                <a:solidFill>
                  <a:schemeClr val="tx1"/>
                </a:solidFill>
                <a:effectLst/>
                <a:latin typeface="+mn-lt"/>
                <a:ea typeface="+mn-ea"/>
                <a:cs typeface="+mn-cs"/>
              </a:rPr>
              <a:t> (Gk. </a:t>
            </a:r>
            <a:r>
              <a:rPr lang="el-GR" sz="1200" b="0" i="0" u="none" strike="noStrike" kern="1200" baseline="0" dirty="0">
                <a:solidFill>
                  <a:schemeClr val="tx1"/>
                </a:solidFill>
                <a:latin typeface="+mn-lt"/>
                <a:ea typeface="+mn-ea"/>
                <a:cs typeface="+mn-cs"/>
              </a:rPr>
              <a:t>Τιμόθεος</a:t>
            </a:r>
            <a:r>
              <a:rPr lang="en-US" sz="1200" kern="1200" baseline="0" dirty="0">
                <a:solidFill>
                  <a:schemeClr val="tx1"/>
                </a:solidFill>
                <a:effectLst/>
                <a:latin typeface="+mn-lt"/>
                <a:ea typeface="+mn-ea"/>
                <a:cs typeface="+mn-cs"/>
              </a:rPr>
              <a:t>) sometimes appears in Roman-period documents with the alternative spelling </a:t>
            </a:r>
            <a:r>
              <a:rPr lang="en-US" sz="1200" kern="1200" baseline="0" dirty="0" err="1">
                <a:solidFill>
                  <a:schemeClr val="tx1"/>
                </a:solidFill>
                <a:effectLst/>
                <a:latin typeface="+mn-lt"/>
                <a:ea typeface="+mn-ea"/>
                <a:cs typeface="+mn-cs"/>
              </a:rPr>
              <a:t>Teimotheos</a:t>
            </a:r>
            <a:r>
              <a:rPr lang="en-US" sz="1200" kern="1200" baseline="0" dirty="0">
                <a:solidFill>
                  <a:schemeClr val="tx1"/>
                </a:solidFill>
                <a:effectLst/>
                <a:latin typeface="+mn-lt"/>
                <a:ea typeface="+mn-ea"/>
                <a:cs typeface="+mn-cs"/>
              </a:rPr>
              <a:t> (Gk. </a:t>
            </a:r>
            <a:r>
              <a:rPr lang="el-GR" sz="1200" b="0" i="0" u="none" strike="noStrike" kern="1200" baseline="0" dirty="0">
                <a:solidFill>
                  <a:schemeClr val="tx1"/>
                </a:solidFill>
                <a:latin typeface="+mn-lt"/>
                <a:ea typeface="+mn-ea"/>
                <a:cs typeface="+mn-cs"/>
              </a:rPr>
              <a:t>Τειμόθεος</a:t>
            </a:r>
            <a:r>
              <a:rPr lang="en-US" sz="1200" kern="1200" baseline="0" dirty="0">
                <a:solidFill>
                  <a:schemeClr val="tx1"/>
                </a:solidFill>
                <a:effectLst/>
                <a:latin typeface="+mn-lt"/>
                <a:ea typeface="+mn-ea"/>
                <a:cs typeface="+mn-cs"/>
              </a:rPr>
              <a:t>), as in this private letter. </a:t>
            </a:r>
            <a:r>
              <a:rPr lang="en-US" dirty="0"/>
              <a:t>This image comes from the University of Michigan, Advanced Papyrological Information System, and is in the public domain. Source: </a:t>
            </a:r>
            <a:r>
              <a:rPr lang="en-US" sz="1200" kern="1200" dirty="0">
                <a:solidFill>
                  <a:schemeClr val="tx1"/>
                </a:solidFill>
                <a:effectLst/>
                <a:latin typeface="+mn-lt"/>
                <a:ea typeface="+mn-ea"/>
                <a:cs typeface="+mn-cs"/>
              </a:rPr>
              <a:t>http://quod.lib.umich.edu/a/apis/x-1600/25r.tif</a:t>
            </a:r>
            <a:r>
              <a:rPr lang="en-US" dirty="0"/>
              <a:t>. Accessed: Feb 4,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umich160025r</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556783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According to Acts 18:5, Timothy came to Paul from Macedonia early in Paul’s year-and-a-half stay at Corinth. It may be deduced, then, that Paul moved from Athens to Corinth (Acts</a:t>
            </a:r>
            <a:r>
              <a:rPr lang="en-US" sz="1200" kern="1200" baseline="0" dirty="0">
                <a:solidFill>
                  <a:schemeClr val="tx1"/>
                </a:solidFill>
                <a:effectLst/>
                <a:latin typeface="+mn-lt"/>
                <a:ea typeface="+mn-ea"/>
                <a:cs typeface="+mn-cs"/>
              </a:rPr>
              <a:t> 18:1)</a:t>
            </a:r>
            <a:r>
              <a:rPr lang="en-US" sz="1200" kern="1200" dirty="0">
                <a:solidFill>
                  <a:schemeClr val="tx1"/>
                </a:solidFill>
                <a:effectLst/>
                <a:latin typeface="+mn-lt"/>
                <a:ea typeface="+mn-ea"/>
                <a:cs typeface="+mn-cs"/>
              </a:rPr>
              <a:t> while Timothy was in Thessalonica. If Timothy returned</a:t>
            </a:r>
            <a:r>
              <a:rPr lang="en-US" sz="1200" kern="1200" baseline="0" dirty="0">
                <a:solidFill>
                  <a:schemeClr val="tx1"/>
                </a:solidFill>
                <a:effectLst/>
                <a:latin typeface="+mn-lt"/>
                <a:ea typeface="+mn-ea"/>
                <a:cs typeface="+mn-cs"/>
              </a:rPr>
              <a:t> by sea, he would have landed at Cenchrea; if he returned overland, he would have crossed the Corinthian isthmus to reach Corinth. The ancient city of Corinth is just off the photo to the lower left. The sea route would have been roughly 340 miles (550 km), and the overland route would have been approximately 280 miles (450 km). See the map on 3:1 for a possible route of Timothy as far as Athens. See the next slide for labels.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dirty="0"/>
              <a:t>tb050803019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55678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According to Acts 18:5, Timothy came to Paul from Macedonia early in Paul’s year-and-a-half stay at Corinth. It may be deduced, then, that Paul moved from Athens to Corinth (Acts</a:t>
            </a:r>
            <a:r>
              <a:rPr lang="en-US" sz="1200" kern="1200" baseline="0" dirty="0">
                <a:solidFill>
                  <a:schemeClr val="tx1"/>
                </a:solidFill>
                <a:effectLst/>
                <a:latin typeface="+mn-lt"/>
                <a:ea typeface="+mn-ea"/>
                <a:cs typeface="+mn-cs"/>
              </a:rPr>
              <a:t> 18:1)</a:t>
            </a:r>
            <a:r>
              <a:rPr lang="en-US" sz="1200" kern="1200" dirty="0">
                <a:solidFill>
                  <a:schemeClr val="tx1"/>
                </a:solidFill>
                <a:effectLst/>
                <a:latin typeface="+mn-lt"/>
                <a:ea typeface="+mn-ea"/>
                <a:cs typeface="+mn-cs"/>
              </a:rPr>
              <a:t> while Timothy was in Thessalonica. If Timothy returned</a:t>
            </a:r>
            <a:r>
              <a:rPr lang="en-US" sz="1200" kern="1200" baseline="0" dirty="0">
                <a:solidFill>
                  <a:schemeClr val="tx1"/>
                </a:solidFill>
                <a:effectLst/>
                <a:latin typeface="+mn-lt"/>
                <a:ea typeface="+mn-ea"/>
                <a:cs typeface="+mn-cs"/>
              </a:rPr>
              <a:t> by sea, he would have landed at Cenchrea; if he returned overland, he would have crossed the Corinthian isthmus to reach Corinth. The ancient city of Corinth is just off the photo to the lower left. The sea route would have been roughly 340 miles (550 km), and the overland route would have been approximately 280 miles (450 km). See the map on 3:1 for a possible route of Timothy as far as Athens.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dirty="0"/>
              <a:t>tb050803019</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193578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may be noted that the verb “brought good news” (Gk. </a:t>
            </a:r>
            <a:r>
              <a:rPr lang="en-US" i="1" dirty="0" err="1"/>
              <a:t>euangelizō</a:t>
            </a:r>
            <a:r>
              <a:rPr lang="en-US" dirty="0"/>
              <a:t>, </a:t>
            </a:r>
            <a:r>
              <a:rPr lang="el-GR" sz="1200" b="0" i="0" u="none" strike="noStrike" kern="1200" baseline="0" dirty="0">
                <a:solidFill>
                  <a:schemeClr val="tx1"/>
                </a:solidFill>
                <a:latin typeface="+mn-lt"/>
                <a:ea typeface="+mn-ea"/>
                <a:cs typeface="+mn-cs"/>
              </a:rPr>
              <a:t>εὐαγγελίζω</a:t>
            </a:r>
            <a:r>
              <a:rPr lang="en-US" dirty="0"/>
              <a:t>) is used elsewhere to refer to preaching the gospel (e.g., Gal 1:8;</a:t>
            </a:r>
            <a:r>
              <a:rPr lang="en-US" baseline="0" dirty="0"/>
              <a:t> </a:t>
            </a:r>
            <a:r>
              <a:rPr lang="en-US" baseline="0" dirty="0" err="1"/>
              <a:t>Eph</a:t>
            </a:r>
            <a:r>
              <a:rPr lang="en-US" baseline="0" dirty="0"/>
              <a:t> 2:17). It is not stated whether Timothy returned with any written document, such as the scroll held in this hand of the young man in this photo, but it is possible that he did. </a:t>
            </a:r>
            <a:r>
              <a:rPr lang="en-US" dirty="0"/>
              <a:t>This statue was photographed at the Vatican Museums.</a:t>
            </a:r>
          </a:p>
          <a:p>
            <a:endParaRPr lang="en-US" dirty="0"/>
          </a:p>
          <a:p>
            <a:r>
              <a:rPr lang="en-US" dirty="0"/>
              <a:t>tb0512176136</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55678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pitchFamily="34" charset="-128"/>
                <a:cs typeface="Times New Roman" pitchFamily="18" charset="0"/>
              </a:rPr>
              <a:t>This map shows a possible route that Paul took when traveling from Thessalonica to Berea to Athens in Acts 17:10-15. Presumably Paul sent Timothy back the same way on his return trip to Thessalonica. </a:t>
            </a:r>
            <a:r>
              <a:rPr lang="en-US" kern="1200" dirty="0">
                <a:solidFill>
                  <a:schemeClr val="tx1"/>
                </a:solidFill>
                <a:effectLst/>
                <a:ea typeface="ＭＳ Ｐゴシック" pitchFamily="34" charset="-128"/>
                <a:cs typeface="Times New Roman" pitchFamily="18" charset="0"/>
              </a:rPr>
              <a:t>This map was </a:t>
            </a:r>
            <a:r>
              <a:rPr lang="en-US" kern="1200" dirty="0">
                <a:solidFill>
                  <a:schemeClr val="tx1"/>
                </a:solidFill>
                <a:effectLst/>
                <a:ea typeface="+mn-ea"/>
                <a:cs typeface="+mn-cs"/>
              </a:rPr>
              <a:t>created by A.D. Riddle, RiddleMaps.com. Data sources: Ancient World Mapping Center shapefiles were used for road lines, under Open Database License (</a:t>
            </a:r>
            <a:r>
              <a:rPr lang="en-US" kern="1200" dirty="0" err="1">
                <a:solidFill>
                  <a:schemeClr val="tx1"/>
                </a:solidFill>
                <a:effectLst/>
                <a:ea typeface="+mn-ea"/>
                <a:cs typeface="+mn-cs"/>
              </a:rPr>
              <a:t>ODbL</a:t>
            </a:r>
            <a:r>
              <a:rPr lang="en-US" kern="1200" dirty="0">
                <a:solidFill>
                  <a:schemeClr val="tx1"/>
                </a:solidFill>
                <a:effectLst/>
                <a:ea typeface="+mn-ea"/>
                <a:cs typeface="+mn-cs"/>
              </a:rPr>
              <a:t> 1.0; http://awmc.unc.edu/wordpress/map-files/). ASTER-GDEM 2 or SRTM data were used to render the terrain (https://asterweb.jpl.nasa.gov/gdem.asp and https://www2.jpl.nasa.gov/srtm/). Natural Earth was used for streams and inland water bodies. Their data have been placed in the public domain. https://www.naturalearthdata.com/about/terms-of-use/.</a:t>
            </a:r>
          </a:p>
          <a:p>
            <a:endParaRPr lang="en-US"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pPr/>
              <a:t>3</a:t>
            </a:fld>
            <a:endParaRPr lang="en-US"/>
          </a:p>
        </p:txBody>
      </p:sp>
    </p:spTree>
    <p:extLst>
      <p:ext uri="{BB962C8B-B14F-4D97-AF65-F5344CB8AC3E}">
        <p14:creationId xmlns:p14="http://schemas.microsoft.com/office/powerpoint/2010/main" val="16490917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sculpture of a smiling boy seems to evoke the feeling of comfort that Paul</a:t>
            </a:r>
            <a:r>
              <a:rPr lang="en-US" baseline="0" dirty="0"/>
              <a:t> felt when he heard of the faith of the Thessalonians, even while there were other sources of distress and affliction in his life. This sculpture was photographed at the </a:t>
            </a:r>
            <a:r>
              <a:rPr lang="en-US" dirty="0"/>
              <a:t>Archaeological Museum of Delphi</a:t>
            </a:r>
            <a:r>
              <a:rPr lang="en-US" baseline="0" dirty="0"/>
              <a:t> in</a:t>
            </a:r>
            <a:r>
              <a:rPr lang="en-US" dirty="0"/>
              <a:t> Phocis, Greece. This image comes from LBM1948 and is licensed under CC BY-SA 4.0, via Wikimedia Commons: https://commons.wikimedia.org/wiki/File:Delfos,_museo_12.jpg.</a:t>
            </a:r>
          </a:p>
          <a:p>
            <a:endParaRPr lang="en-US" dirty="0"/>
          </a:p>
          <a:p>
            <a:r>
              <a:rPr lang="en-US" sz="1200" kern="1200" dirty="0">
                <a:solidFill>
                  <a:schemeClr val="tx1"/>
                </a:solidFill>
                <a:effectLst/>
                <a:latin typeface="+mn-lt"/>
                <a:ea typeface="+mn-ea"/>
                <a:cs typeface="+mn-cs"/>
              </a:rPr>
              <a:t>wiki04122013100830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556783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“stand firm” (Gk. </a:t>
            </a:r>
            <a:r>
              <a:rPr lang="en-US" i="1" dirty="0" err="1"/>
              <a:t>stēkō</a:t>
            </a:r>
            <a:r>
              <a:rPr lang="en-US" dirty="0"/>
              <a:t>, </a:t>
            </a:r>
            <a:r>
              <a:rPr lang="el-GR" sz="1200" b="0" i="0" u="none" strike="noStrike" kern="1200" baseline="0" dirty="0">
                <a:solidFill>
                  <a:schemeClr val="tx1"/>
                </a:solidFill>
                <a:latin typeface="+mn-lt"/>
                <a:ea typeface="+mn-ea"/>
                <a:cs typeface="+mn-cs"/>
              </a:rPr>
              <a:t>στήκω</a:t>
            </a:r>
            <a:r>
              <a:rPr lang="en-US" sz="1200" b="0" i="0" u="none" strike="noStrike" kern="1200" baseline="0" dirty="0">
                <a:solidFill>
                  <a:schemeClr val="tx1"/>
                </a:solidFill>
                <a:latin typeface="+mn-lt"/>
                <a:ea typeface="+mn-ea"/>
                <a:cs typeface="+mn-cs"/>
              </a:rPr>
              <a:t>) is to take a standing posture in a position of strength. The alternative would be to waver and fall (cf. Rom 14:4). Paul uses the word metaphorically to exhort the Thessalonian believers to remain firmly committed to their faith in Jesus. </a:t>
            </a:r>
            <a:r>
              <a:rPr lang="en-US" dirty="0"/>
              <a:t>This bronze statuette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adr1805171731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This Roman soldier reenactor demonstrates a strong defensive posture. As a soldier, he is prepared to</a:t>
            </a:r>
            <a:r>
              <a:rPr lang="sv-SE" baseline="0" dirty="0"/>
              <a:t> stand his ground even if attacked, as evidenced by the raised shield, lowered head, and wide stance. </a:t>
            </a:r>
            <a:r>
              <a:rPr lang="sv-SE" dirty="0"/>
              <a:t>The Roman Army and Chariot Experience, pictured here, takes place daily during most of the year at Jerash (Gerasa). </a:t>
            </a:r>
          </a:p>
          <a:p>
            <a:endParaRPr lang="sv-SE" dirty="0"/>
          </a:p>
          <a:p>
            <a:r>
              <a:rPr lang="sv-SE" dirty="0"/>
              <a:t>dp041108691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re-enactors have formed a defensive wall, working together to create a</a:t>
            </a:r>
            <a:r>
              <a:rPr lang="en-US" baseline="0" dirty="0"/>
              <a:t> formidable place in which to stand firm.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dp041108623</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4558422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While festive food and drink are a common context for rejoicing, Paul here rejoices in the faith of the church in the face of persecution (cf. Phil 2:17; Col 1:24; 2:5). This glass cup was photographed at the </a:t>
            </a:r>
            <a:r>
              <a:rPr lang="en-US" dirty="0"/>
              <a:t>Eretz Israel Museum in Tel Aviv. The next slide includes highlights</a:t>
            </a:r>
            <a:r>
              <a:rPr lang="en-US" baseline="0" dirty="0"/>
              <a:t> for the inscription. Also compare the slide on 1 Thessalonians 1:2.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a:t>
            </a:r>
          </a:p>
        </p:txBody>
      </p:sp>
    </p:spTree>
    <p:extLst>
      <p:ext uri="{BB962C8B-B14F-4D97-AF65-F5344CB8AC3E}">
        <p14:creationId xmlns:p14="http://schemas.microsoft.com/office/powerpoint/2010/main" val="30113955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While festive food and drink are a common context for rejoicing, Paul here rejoices in the faith of the church in the face of persecution (cf. Phil 2:17; Col 1:24; 2:5). This glass cup was photographed at the </a:t>
            </a:r>
            <a:r>
              <a:rPr lang="en-US" dirty="0"/>
              <a:t>Eretz Israel Museum in Tel Aviv. </a:t>
            </a:r>
            <a:r>
              <a:rPr lang="en-US" sz="1200" i="0" kern="1200" baseline="0" dirty="0">
                <a:solidFill>
                  <a:schemeClr val="tx1"/>
                </a:solidFill>
                <a:effectLst/>
                <a:latin typeface="+mn-lt"/>
                <a:ea typeface="+mn-ea"/>
                <a:cs typeface="+mn-cs"/>
              </a:rPr>
              <a:t>An editable version is included beneath the graphic for those who wish to modify it. </a:t>
            </a:r>
            <a:r>
              <a:rPr lang="en-US" baseline="0" dirty="0"/>
              <a:t>Also compare the slide on 1 Thessalonians 1:2.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a:t>
            </a:r>
          </a:p>
        </p:txBody>
      </p:sp>
    </p:spTree>
    <p:extLst>
      <p:ext uri="{BB962C8B-B14F-4D97-AF65-F5344CB8AC3E}">
        <p14:creationId xmlns:p14="http://schemas.microsoft.com/office/powerpoint/2010/main" val="2074223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depiction illustrates the posture of prayer that was common throughout the ancient world, including during Paul’s day.</a:t>
            </a:r>
            <a:r>
              <a:rPr lang="en-US" baseline="0" dirty="0"/>
              <a:t> The arms are kept lowered, but the hands are outstretched in an attitude of supplication. This plaque was photographed at the Arles Museum in France. See the slides on 1 Thessalonians 1:2 for more on the background of this posture.</a:t>
            </a:r>
            <a:endParaRPr lang="en-US" dirty="0"/>
          </a:p>
          <a:p>
            <a:endParaRPr lang="en-US" dirty="0"/>
          </a:p>
          <a:p>
            <a:r>
              <a:rPr lang="en-US" dirty="0"/>
              <a:t>tb091919164</a:t>
            </a:r>
          </a:p>
        </p:txBody>
      </p:sp>
    </p:spTree>
    <p:extLst>
      <p:ext uri="{BB962C8B-B14F-4D97-AF65-F5344CB8AC3E}">
        <p14:creationId xmlns:p14="http://schemas.microsoft.com/office/powerpoint/2010/main" val="26976058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expressed</a:t>
            </a:r>
            <a:r>
              <a:rPr lang="en-US" baseline="0" dirty="0"/>
              <a:t> gratefulness to hear that the Thessalonians are firm in their faith, but he still had a strong desire to be with them again. It seems likely that he visited them on his third missionary journey, perhaps twice (Acts 20:1-6). The crypt shown in this photo is located within the Church of Saint </a:t>
            </a:r>
            <a:r>
              <a:rPr lang="en-US" baseline="0" dirty="0" err="1"/>
              <a:t>Demetrios</a:t>
            </a:r>
            <a:r>
              <a:rPr lang="en-US" baseline="0" dirty="0"/>
              <a:t> in Thessalonica. It was built in the 4th century AD in honor of a 4th century martyr. The pavement visible in this photo comes from the earlier Roman period and may have been in place already when Paul visited the city.</a:t>
            </a:r>
            <a:endParaRPr lang="en-US" dirty="0"/>
          </a:p>
          <a:p>
            <a:endParaRPr lang="en-US" dirty="0"/>
          </a:p>
          <a:p>
            <a:r>
              <a:rPr lang="en-US" dirty="0"/>
              <a:t>tb031306349</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833414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used the metaphor of a vine and branches to describe His relationship to His followers, and He noted that those</a:t>
            </a:r>
            <a:r>
              <a:rPr lang="en-US" baseline="0" dirty="0"/>
              <a:t> who remained in the vine would produce much fruit (John 15:5). Love is one of the principle spiritual fruits (Gal 5:22; cf. 1 </a:t>
            </a:r>
            <a:r>
              <a:rPr lang="en-US" baseline="0" dirty="0" err="1"/>
              <a:t>Cor</a:t>
            </a:r>
            <a:r>
              <a:rPr lang="en-US" baseline="0" dirty="0"/>
              <a:t> 13:1-13), referred to here by Paul as he blesses the Thessalonians.</a:t>
            </a:r>
          </a:p>
          <a:p>
            <a:endParaRPr lang="en-US" dirty="0"/>
          </a:p>
          <a:p>
            <a:r>
              <a:rPr lang="en-US" dirty="0"/>
              <a:t>tb092506898</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8327697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verb “to establish” (Gk. </a:t>
            </a:r>
            <a:r>
              <a:rPr lang="en-US" i="1" dirty="0" err="1"/>
              <a:t>stērizō</a:t>
            </a:r>
            <a:r>
              <a:rPr lang="en-US" dirty="0"/>
              <a:t>, </a:t>
            </a:r>
            <a:r>
              <a:rPr lang="el-GR" sz="1200" b="0" i="0" u="none" strike="noStrike" kern="1200" baseline="0" dirty="0">
                <a:solidFill>
                  <a:schemeClr val="tx1"/>
                </a:solidFill>
                <a:latin typeface="+mn-lt"/>
                <a:ea typeface="+mn-ea"/>
                <a:cs typeface="+mn-cs"/>
              </a:rPr>
              <a:t>στηρίζω</a:t>
            </a:r>
            <a:r>
              <a:rPr lang="en-US" dirty="0"/>
              <a:t>) means to fix something firmly in place. Ancient engineers, architects, and artists understood the importance of a solid base on which to establish anything that was to last. In the example shown here, the statue was actually carved</a:t>
            </a:r>
            <a:r>
              <a:rPr lang="en-US" baseline="0" dirty="0"/>
              <a:t> in a single piece with the base, the strongest way in which to ensure stability. </a:t>
            </a:r>
            <a:r>
              <a:rPr lang="en-US" dirty="0"/>
              <a:t>This artifact was photographed at the Persepolis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tb0506181547</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832769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ancient history, Athens was the most significant of all the cities of Greece. However, it does not get much attention in the Bible since few people in Athens responded</a:t>
            </a:r>
            <a:r>
              <a:rPr lang="en-US" baseline="0" dirty="0"/>
              <a:t> to the gospel during Paul’s visit in Acts 17. In addition, Athens did not hold the political or economic significance in Roman times that it had in earlier periods of Greek history, though it remained an important cultural center.</a:t>
            </a:r>
          </a:p>
          <a:p>
            <a:endParaRPr lang="en-US" baseline="0" dirty="0">
              <a:cs typeface="Times New Roman" pitchFamily="18" charset="0"/>
            </a:endParaRPr>
          </a:p>
          <a:p>
            <a:r>
              <a:rPr lang="en-US" dirty="0">
                <a:cs typeface="Times New Roman" pitchFamily="18" charset="0"/>
              </a:rPr>
              <a:t>tb011017180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42786038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importance of establishing a good foundation was recognized by builders of the 1st century. This</a:t>
            </a:r>
            <a:r>
              <a:rPr lang="en-US" baseline="0" dirty="0"/>
              <a:t> photo shows the foundations that were laid beneath the seating area of the odeum at Thessalonica. These foundations, built of alternating courses of stone and brick (</a:t>
            </a:r>
            <a:r>
              <a:rPr lang="en-US" i="1" baseline="0" dirty="0"/>
              <a:t>opus </a:t>
            </a:r>
            <a:r>
              <a:rPr lang="en-US" i="1" baseline="0" dirty="0" err="1"/>
              <a:t>mixtum</a:t>
            </a:r>
            <a:r>
              <a:rPr lang="en-US" baseline="0" dirty="0"/>
              <a:t>) have been sunk down below ground level in order to ensure stability.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tb010817343c</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8327697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uses the word “heart” (Gk. </a:t>
            </a:r>
            <a:r>
              <a:rPr lang="en-US" i="1" dirty="0" err="1"/>
              <a:t>kardia</a:t>
            </a:r>
            <a:r>
              <a:rPr lang="en-US" dirty="0"/>
              <a:t>, </a:t>
            </a:r>
            <a:r>
              <a:rPr lang="el-GR" sz="1200" b="0" i="0" u="none" strike="noStrike" kern="1200" baseline="0" dirty="0">
                <a:solidFill>
                  <a:schemeClr val="tx1"/>
                </a:solidFill>
                <a:latin typeface="+mn-lt"/>
                <a:ea typeface="+mn-ea"/>
                <a:cs typeface="+mn-cs"/>
              </a:rPr>
              <a:t>καρδία</a:t>
            </a:r>
            <a:r>
              <a:rPr lang="en-US" dirty="0"/>
              <a:t>) figuratively with reference to the human seat of spiritual and mental life. The central object shown in the display in this photo</a:t>
            </a:r>
            <a:r>
              <a:rPr lang="en-US" baseline="0" dirty="0"/>
              <a:t> is a clay model of a heart. It was a common practice in the Greco-Roman world to bring such models to a temple of the healing god, Asclepius, either as part of a petition for the affected organ or as a gift of thanks for healing. </a:t>
            </a:r>
            <a:r>
              <a:rPr lang="en-US" dirty="0"/>
              <a:t>This display was photographed</a:t>
            </a:r>
            <a:r>
              <a:rPr lang="en-US" baseline="0" dirty="0"/>
              <a:t> at the Corinth Museum.</a:t>
            </a:r>
            <a:endParaRPr lang="en-US" dirty="0"/>
          </a:p>
          <a:p>
            <a:endParaRPr lang="en-US" dirty="0"/>
          </a:p>
          <a:p>
            <a:r>
              <a:rPr lang="en-US" dirty="0"/>
              <a:t>tb011017826</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8327697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reference to the second coming of Jesus is illustrated here by an arch from Thessalonica (modern Thessaloniki) that depicts the victory of the Roman</a:t>
            </a:r>
            <a:r>
              <a:rPr lang="en-US" baseline="0" dirty="0"/>
              <a:t> emperor Galerius (r. AD 305–311). The emperor is depicted as the central figure on horseback; he is accompanied by members of his military, and his enemies are depicted as being trod underfoot. A number of these themes are used elsewhere to depict the return of Jesus (e.g., Rev 19:11-21).</a:t>
            </a:r>
            <a:endParaRPr lang="en-US" dirty="0"/>
          </a:p>
          <a:p>
            <a:endParaRPr lang="en-US" dirty="0"/>
          </a:p>
          <a:p>
            <a:r>
              <a:rPr lang="en-US" dirty="0"/>
              <a:t>tb010717271</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832769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acropolis from the Hill of</a:t>
            </a:r>
            <a:r>
              <a:rPr lang="en-US" baseline="0" dirty="0"/>
              <a:t> Pnyx. Mars Hill is the low hill in the center of the photo (below the peak of </a:t>
            </a:r>
            <a:r>
              <a:rPr lang="en-US" sz="1200" dirty="0">
                <a:cs typeface="Times New Roman" pitchFamily="18" charset="0"/>
              </a:rPr>
              <a:t>Likavittos). T</a:t>
            </a:r>
            <a:r>
              <a:rPr lang="en-US" baseline="0" dirty="0"/>
              <a:t>he major town center in Paul’s day (agora) was down the slope to the left in this photo. </a:t>
            </a:r>
            <a:endParaRPr lang="en-US" dirty="0"/>
          </a:p>
          <a:p>
            <a:endParaRPr lang="en-US" dirty="0"/>
          </a:p>
          <a:p>
            <a:r>
              <a:rPr lang="en-US" dirty="0"/>
              <a:t>tb031806262</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4246252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Propylaea is the entrance</a:t>
            </a:r>
            <a:r>
              <a:rPr lang="en-US" baseline="0" dirty="0"/>
              <a:t> to the Acropolis. It is seen here from the top of the Acropolis; a long and wide flight of stairs on the other side led down into the city. </a:t>
            </a:r>
            <a:r>
              <a:rPr lang="en-US" dirty="0"/>
              <a:t>Like many of the Acropolis structures, it was first</a:t>
            </a:r>
            <a:r>
              <a:rPr lang="en-US" baseline="0" dirty="0"/>
              <a:t> built in the 5th century BC. If Paul visited the Acropolis, he would have passed through this structure.</a:t>
            </a:r>
            <a:endParaRPr lang="en-US" dirty="0"/>
          </a:p>
          <a:p>
            <a:endParaRPr lang="en-US" dirty="0"/>
          </a:p>
          <a:p>
            <a:r>
              <a:rPr lang="en-US" dirty="0"/>
              <a:t>mjb011117723</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59459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During his</a:t>
            </a:r>
            <a:r>
              <a:rPr lang="en-US" baseline="0" dirty="0"/>
              <a:t> time at Athens, Paul </a:t>
            </a:r>
            <a:r>
              <a:rPr lang="en-US" dirty="0"/>
              <a:t>preached on Mars Hill (Acts 17:22-34). Next to the acropolis of Athens stands a smaller rocky outcropping. This is the Areopagus, or “Mars Hill,” named for Ares, the Greek god of war, called Mars by the Romans. From the beginning of its democratic tradition, the Athenian government had the Council of the Areopagus, an advisory board of nobles that met on this hill. The council was originally composed mainly of former elected officials who had completed their terms. It eventually developed into the senate and supreme judicial court. However, Solon’s reforms of 594 BC introduced a new council of citizen representatives, the Boule, which greatly reduced the duties of the council of the Areopagus. By the 5th century BC, the sole official function of the Areopagus was the trial of murderers and arsonists. The council met in the open air so that they would not be contaminated by the blood crimes being tried. On top of the hill were two stones: the stone of wrath (where the prosecutor stood) and the stone of shame (where the accused stood). In the 1st century BC, there was an actual structure on this hill in which the council met. In the decades before Paul arrived, the Areopagus had been reinstated as the governing body of Athens. It had judicial authority,</a:t>
            </a:r>
            <a:r>
              <a:rPr lang="en-US" baseline="0" dirty="0"/>
              <a:t> and had come to dominate the Athenian government, so Paul’s appearance there was potentially serious. </a:t>
            </a:r>
            <a:endParaRPr lang="en-US" dirty="0"/>
          </a:p>
          <a:p>
            <a:endParaRPr lang="en-US" dirty="0"/>
          </a:p>
          <a:p>
            <a:r>
              <a:rPr lang="en-US" dirty="0"/>
              <a:t>tb031806377</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274145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relation of Mars Hill to the agora and the acropolis. The place where the Areopagus met is not certain. It had met in</a:t>
            </a:r>
            <a:r>
              <a:rPr lang="en-US" baseline="0" dirty="0"/>
              <a:t> several different places in the preceding centuries, including the Royal </a:t>
            </a:r>
            <a:r>
              <a:rPr lang="en-US" baseline="0" dirty="0" err="1"/>
              <a:t>Stoa</a:t>
            </a:r>
            <a:r>
              <a:rPr lang="en-US" baseline="0" dirty="0"/>
              <a:t>. However, “Areopagus” means “the hill of Ares,” and the Greek writer Lucian of Samosata (2nd century AD) indicates that this hill was used for jury trials, leading to the traditional view that this hill was the site of Paul’s defense. </a:t>
            </a:r>
            <a:r>
              <a:rPr lang="en-US" dirty="0"/>
              <a:t>See the next slide for labels.</a:t>
            </a:r>
          </a:p>
          <a:p>
            <a:endParaRPr lang="en-US" dirty="0"/>
          </a:p>
          <a:p>
            <a:r>
              <a:rPr lang="en-US" dirty="0"/>
              <a:t>tb051403180</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063466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relation of Mars Hill to the agora and the acropolis. The place where the Areopagus met is not certain. It had met in</a:t>
            </a:r>
            <a:r>
              <a:rPr lang="en-US" baseline="0" dirty="0"/>
              <a:t> several different places in the preceding centuries, including the Royal Stoa. However, “Areopagus” means “the hill of Ares,” and the Greek writer Lucian of Samosata (2nd century AD) indicates that this hill was used for jury trials, leading to the traditional view that this hill was the site of Paul’s defense. </a:t>
            </a:r>
          </a:p>
          <a:p>
            <a:endParaRPr lang="en-US" dirty="0"/>
          </a:p>
          <a:p>
            <a:r>
              <a:rPr lang="en-US" dirty="0"/>
              <a:t>tb051403180</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988126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988031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5/10/2021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9.png"/><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8.jp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1 Thessalonians 3</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039" y="365760"/>
            <a:ext cx="5819922"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Altar to a nameless god, from Palmyra, AD 232</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Tree>
    <p:extLst>
      <p:ext uri="{BB962C8B-B14F-4D97-AF65-F5344CB8AC3E}">
        <p14:creationId xmlns:p14="http://schemas.microsoft.com/office/powerpoint/2010/main" val="3848636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itting on a bench&#10;&#10;Description automatically generated">
            <a:extLst>
              <a:ext uri="{FF2B5EF4-FFF2-40B4-BE49-F238E27FC236}">
                <a16:creationId xmlns:a16="http://schemas.microsoft.com/office/drawing/2014/main" id="{72370098-E3B6-FE47-AF0E-3B60C471C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4150"/>
            <a:ext cx="9144000" cy="6489700"/>
          </a:xfrm>
          <a:prstGeom prst="rect">
            <a:avLst/>
          </a:prstGeom>
        </p:spPr>
      </p:pic>
      <p:sp>
        <p:nvSpPr>
          <p:cNvPr id="3" name="Text Placeholder 2"/>
          <p:cNvSpPr>
            <a:spLocks noGrp="1"/>
          </p:cNvSpPr>
          <p:nvPr>
            <p:ph type="body" sz="quarter" idx="10"/>
          </p:nvPr>
        </p:nvSpPr>
        <p:spPr/>
        <p:txBody>
          <a:bodyPr/>
          <a:lstStyle/>
          <a:p>
            <a:r>
              <a:rPr lang="en-US" dirty="0"/>
              <a:t>Bedouin women weaving</a:t>
            </a:r>
          </a:p>
        </p:txBody>
      </p:sp>
      <p:sp>
        <p:nvSpPr>
          <p:cNvPr id="4" name="Text Placeholder 3"/>
          <p:cNvSpPr>
            <a:spLocks noGrp="1"/>
          </p:cNvSpPr>
          <p:nvPr>
            <p:ph type="body" sz="quarter" idx="12"/>
          </p:nvPr>
        </p:nvSpPr>
        <p:spPr/>
        <p:txBody>
          <a:bodyPr/>
          <a:lstStyle/>
          <a:p>
            <a:r>
              <a:rPr lang="en-US" dirty="0"/>
              <a:t>3:2</a:t>
            </a:r>
          </a:p>
        </p:txBody>
      </p:sp>
      <p:sp>
        <p:nvSpPr>
          <p:cNvPr id="2" name="Title 1"/>
          <p:cNvSpPr>
            <a:spLocks noGrp="1"/>
          </p:cNvSpPr>
          <p:nvPr>
            <p:ph type="title"/>
          </p:nvPr>
        </p:nvSpPr>
        <p:spPr/>
        <p:txBody>
          <a:bodyPr/>
          <a:lstStyle/>
          <a:p>
            <a:r>
              <a:rPr lang="en-US" dirty="0"/>
              <a:t>We sent Timothy, our brother and fellow worker of God in the gospel of Christ</a:t>
            </a:r>
          </a:p>
        </p:txBody>
      </p:sp>
    </p:spTree>
    <p:extLst>
      <p:ext uri="{BB962C8B-B14F-4D97-AF65-F5344CB8AC3E}">
        <p14:creationId xmlns:p14="http://schemas.microsoft.com/office/powerpoint/2010/main" val="591435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statue&#10;&#10;Description automatically generated">
            <a:extLst>
              <a:ext uri="{FF2B5EF4-FFF2-40B4-BE49-F238E27FC236}">
                <a16:creationId xmlns:a16="http://schemas.microsoft.com/office/drawing/2014/main" id="{DD34F02E-324F-2749-9E47-C54B0020F1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8242" y="0"/>
            <a:ext cx="6287517" cy="6513686"/>
          </a:xfrm>
          <a:prstGeom prst="rect">
            <a:avLst/>
          </a:prstGeom>
        </p:spPr>
      </p:pic>
      <p:sp>
        <p:nvSpPr>
          <p:cNvPr id="2" name="Text Placeholder 1"/>
          <p:cNvSpPr>
            <a:spLocks noGrp="1"/>
          </p:cNvSpPr>
          <p:nvPr>
            <p:ph type="body" sz="quarter" idx="10"/>
          </p:nvPr>
        </p:nvSpPr>
        <p:spPr/>
        <p:txBody>
          <a:bodyPr/>
          <a:lstStyle/>
          <a:p>
            <a:r>
              <a:rPr lang="en-US" dirty="0"/>
              <a:t>Seed sower figurine, 1st–2nd centuries AD</a:t>
            </a:r>
          </a:p>
        </p:txBody>
      </p:sp>
      <p:sp>
        <p:nvSpPr>
          <p:cNvPr id="10" name="Text Placeholder 2"/>
          <p:cNvSpPr>
            <a:spLocks noGrp="1"/>
          </p:cNvSpPr>
          <p:nvPr>
            <p:ph type="body" sz="quarter" idx="12"/>
          </p:nvPr>
        </p:nvSpPr>
        <p:spPr/>
        <p:txBody>
          <a:bodyPr/>
          <a:lstStyle/>
          <a:p>
            <a:r>
              <a:rPr lang="en-US" dirty="0"/>
              <a:t>3:2</a:t>
            </a:r>
          </a:p>
        </p:txBody>
      </p:sp>
      <p:sp>
        <p:nvSpPr>
          <p:cNvPr id="11" name="Title 3"/>
          <p:cNvSpPr>
            <a:spLocks noGrp="1"/>
          </p:cNvSpPr>
          <p:nvPr>
            <p:ph type="title"/>
          </p:nvPr>
        </p:nvSpPr>
        <p:spPr/>
        <p:txBody>
          <a:bodyPr/>
          <a:lstStyle/>
          <a:p>
            <a:r>
              <a:rPr lang="en-US" dirty="0"/>
              <a:t>We sent Timothy, our brother and fellow worker of God in the gospel of Christ</a:t>
            </a:r>
          </a:p>
        </p:txBody>
      </p:sp>
    </p:spTree>
    <p:extLst>
      <p:ext uri="{BB962C8B-B14F-4D97-AF65-F5344CB8AC3E}">
        <p14:creationId xmlns:p14="http://schemas.microsoft.com/office/powerpoint/2010/main" val="2998836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stle on a hill&#10;&#10;Description automatically generated">
            <a:extLst>
              <a:ext uri="{FF2B5EF4-FFF2-40B4-BE49-F238E27FC236}">
                <a16:creationId xmlns:a16="http://schemas.microsoft.com/office/drawing/2014/main" id="{6ED9880C-5385-C248-9106-930855409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 Placeholder 3"/>
          <p:cNvSpPr>
            <a:spLocks noGrp="1"/>
          </p:cNvSpPr>
          <p:nvPr>
            <p:ph type="body" sz="quarter" idx="10"/>
          </p:nvPr>
        </p:nvSpPr>
        <p:spPr/>
        <p:txBody>
          <a:bodyPr/>
          <a:lstStyle/>
          <a:p>
            <a:r>
              <a:rPr lang="en-US" dirty="0"/>
              <a:t>Western wall of the Old City, with foundations from the 1st century AD</a:t>
            </a:r>
          </a:p>
        </p:txBody>
      </p:sp>
      <p:sp>
        <p:nvSpPr>
          <p:cNvPr id="8" name="Text Placeholder 7"/>
          <p:cNvSpPr>
            <a:spLocks noGrp="1"/>
          </p:cNvSpPr>
          <p:nvPr>
            <p:ph type="body" sz="quarter" idx="12"/>
          </p:nvPr>
        </p:nvSpPr>
        <p:spPr/>
        <p:txBody>
          <a:bodyPr/>
          <a:lstStyle/>
          <a:p>
            <a:r>
              <a:rPr lang="en-US" dirty="0"/>
              <a:t>3:2</a:t>
            </a:r>
          </a:p>
        </p:txBody>
      </p:sp>
      <p:sp>
        <p:nvSpPr>
          <p:cNvPr id="2" name="Title 1"/>
          <p:cNvSpPr>
            <a:spLocks noGrp="1"/>
          </p:cNvSpPr>
          <p:nvPr>
            <p:ph type="title"/>
          </p:nvPr>
        </p:nvSpPr>
        <p:spPr/>
        <p:txBody>
          <a:bodyPr/>
          <a:lstStyle/>
          <a:p>
            <a:r>
              <a:rPr lang="en-US" dirty="0"/>
              <a:t>To strengthen and encourage you concerning your faith</a:t>
            </a:r>
          </a:p>
        </p:txBody>
      </p:sp>
    </p:spTree>
    <p:extLst>
      <p:ext uri="{BB962C8B-B14F-4D97-AF65-F5344CB8AC3E}">
        <p14:creationId xmlns:p14="http://schemas.microsoft.com/office/powerpoint/2010/main" val="2628430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Thessalonica (from the north)</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To strengthen and encourage you concerning your faith</a:t>
            </a:r>
          </a:p>
        </p:txBody>
      </p:sp>
    </p:spTree>
    <p:extLst>
      <p:ext uri="{BB962C8B-B14F-4D97-AF65-F5344CB8AC3E}">
        <p14:creationId xmlns:p14="http://schemas.microsoft.com/office/powerpoint/2010/main" val="2754579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Interior of the traditional prison of Paul at Philippi</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So that no one would be shaken by these afflictions</a:t>
            </a:r>
          </a:p>
        </p:txBody>
      </p:sp>
    </p:spTree>
    <p:extLst>
      <p:ext uri="{BB962C8B-B14F-4D97-AF65-F5344CB8AC3E}">
        <p14:creationId xmlns:p14="http://schemas.microsoft.com/office/powerpoint/2010/main" val="1842097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8/8e/Rills_from_the_fountain_of_life%2C_or%2C_Sermons_to_children_%281867%29_%2814762932114%29.jpg/744px-Rills_from_the_fountain_of_life%2C_or%2C_Sermons_to_children_%281867%29_%2814762932114%29.jpg"/>
          <p:cNvPicPr>
            <a:picLocks noChangeAspect="1" noChangeArrowheads="1"/>
          </p:cNvPicPr>
          <p:nvPr/>
        </p:nvPicPr>
        <p:blipFill rotWithShape="1">
          <a:blip r:embed="rId3">
            <a:extLst>
              <a:ext uri="{28A0092B-C50C-407E-A947-70E740481C1C}">
                <a14:useLocalDpi xmlns:a14="http://schemas.microsoft.com/office/drawing/2010/main" val="0"/>
              </a:ext>
            </a:extLst>
          </a:blip>
          <a:srcRect t="5981" b="4296"/>
          <a:stretch/>
        </p:blipFill>
        <p:spPr bwMode="auto">
          <a:xfrm>
            <a:off x="1795216" y="0"/>
            <a:ext cx="555356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“Paul and Silas in Prison,” from </a:t>
            </a:r>
            <a:r>
              <a:rPr lang="en-US" i="1" dirty="0"/>
              <a:t>Rills From the Fountain of Life</a:t>
            </a:r>
            <a:r>
              <a:rPr lang="en-US" dirty="0"/>
              <a:t>, by Richard Newton, 1867</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So that no one would be shaken by these afflictions</a:t>
            </a:r>
          </a:p>
        </p:txBody>
      </p:sp>
    </p:spTree>
    <p:extLst>
      <p:ext uri="{BB962C8B-B14F-4D97-AF65-F5344CB8AC3E}">
        <p14:creationId xmlns:p14="http://schemas.microsoft.com/office/powerpoint/2010/main" val="3734278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6695F4E-F59F-4C62-A9E4-443D816D15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1772"/>
            <a:ext cx="9144000" cy="5934456"/>
          </a:xfrm>
          <a:prstGeom prst="rect">
            <a:avLst/>
          </a:prstGeom>
        </p:spPr>
      </p:pic>
      <p:sp>
        <p:nvSpPr>
          <p:cNvPr id="2" name="Text Placeholder 1"/>
          <p:cNvSpPr>
            <a:spLocks noGrp="1"/>
          </p:cNvSpPr>
          <p:nvPr>
            <p:ph type="body" sz="quarter" idx="10"/>
          </p:nvPr>
        </p:nvSpPr>
        <p:spPr/>
        <p:txBody>
          <a:bodyPr/>
          <a:lstStyle/>
          <a:p>
            <a:r>
              <a:rPr lang="en-US" dirty="0"/>
              <a:t>Burial slab of a slave named Chrestus, from Via </a:t>
            </a:r>
            <a:r>
              <a:rPr lang="en-US" dirty="0" err="1"/>
              <a:t>Salarina</a:t>
            </a:r>
            <a:r>
              <a:rPr lang="en-US" dirty="0"/>
              <a:t> in Rome, early 1st century AD</a:t>
            </a:r>
          </a:p>
        </p:txBody>
      </p:sp>
      <p:sp>
        <p:nvSpPr>
          <p:cNvPr id="3" name="Text Placeholder 2"/>
          <p:cNvSpPr>
            <a:spLocks noGrp="1"/>
          </p:cNvSpPr>
          <p:nvPr>
            <p:ph type="body" sz="quarter" idx="12"/>
          </p:nvPr>
        </p:nvSpPr>
        <p:spPr/>
        <p:txBody>
          <a:bodyPr/>
          <a:lstStyle/>
          <a:p>
            <a:r>
              <a:rPr lang="en-US" dirty="0"/>
              <a:t>3:4</a:t>
            </a:r>
          </a:p>
        </p:txBody>
      </p:sp>
      <p:sp>
        <p:nvSpPr>
          <p:cNvPr id="4" name="Title 3"/>
          <p:cNvSpPr>
            <a:spLocks noGrp="1"/>
          </p:cNvSpPr>
          <p:nvPr>
            <p:ph type="title"/>
          </p:nvPr>
        </p:nvSpPr>
        <p:spPr/>
        <p:txBody>
          <a:bodyPr/>
          <a:lstStyle/>
          <a:p>
            <a:r>
              <a:rPr lang="en-US" dirty="0"/>
              <a:t>We were telling you beforehand that we are to suffer, as has happened and as you know</a:t>
            </a:r>
          </a:p>
        </p:txBody>
      </p:sp>
    </p:spTree>
    <p:extLst>
      <p:ext uri="{BB962C8B-B14F-4D97-AF65-F5344CB8AC3E}">
        <p14:creationId xmlns:p14="http://schemas.microsoft.com/office/powerpoint/2010/main" val="24657179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stone&#10;&#10;Description automatically generated">
            <a:extLst>
              <a:ext uri="{FF2B5EF4-FFF2-40B4-BE49-F238E27FC236}">
                <a16:creationId xmlns:a16="http://schemas.microsoft.com/office/drawing/2014/main" id="{E78A0730-83B0-45D2-8138-EFEF87E05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0155" y="259461"/>
            <a:ext cx="6188293" cy="6446139"/>
          </a:xfrm>
          <a:prstGeom prst="rect">
            <a:avLst/>
          </a:prstGeom>
        </p:spPr>
      </p:pic>
      <p:sp>
        <p:nvSpPr>
          <p:cNvPr id="2" name="Text Placeholder 1"/>
          <p:cNvSpPr>
            <a:spLocks noGrp="1"/>
          </p:cNvSpPr>
          <p:nvPr>
            <p:ph type="body" sz="quarter" idx="10"/>
          </p:nvPr>
        </p:nvSpPr>
        <p:spPr/>
        <p:txBody>
          <a:bodyPr/>
          <a:lstStyle/>
          <a:p>
            <a:r>
              <a:rPr lang="en-US" dirty="0"/>
              <a:t>Altar base dedicated by Tiberius Claudius Chrestus, </a:t>
            </a:r>
            <a:r>
              <a:rPr lang="en-US" dirty="0" err="1"/>
              <a:t>keyholder</a:t>
            </a:r>
            <a:r>
              <a:rPr lang="en-US" dirty="0"/>
              <a:t> of the prison of Lyon</a:t>
            </a:r>
          </a:p>
        </p:txBody>
      </p:sp>
      <p:sp>
        <p:nvSpPr>
          <p:cNvPr id="3" name="Text Placeholder 2"/>
          <p:cNvSpPr>
            <a:spLocks noGrp="1"/>
          </p:cNvSpPr>
          <p:nvPr>
            <p:ph type="body" sz="quarter" idx="12"/>
          </p:nvPr>
        </p:nvSpPr>
        <p:spPr/>
        <p:txBody>
          <a:bodyPr/>
          <a:lstStyle/>
          <a:p>
            <a:r>
              <a:rPr lang="en-US" dirty="0"/>
              <a:t>3:4</a:t>
            </a:r>
          </a:p>
        </p:txBody>
      </p:sp>
      <p:sp>
        <p:nvSpPr>
          <p:cNvPr id="4" name="Title 3"/>
          <p:cNvSpPr>
            <a:spLocks noGrp="1"/>
          </p:cNvSpPr>
          <p:nvPr>
            <p:ph type="title"/>
          </p:nvPr>
        </p:nvSpPr>
        <p:spPr/>
        <p:txBody>
          <a:bodyPr/>
          <a:lstStyle/>
          <a:p>
            <a:r>
              <a:rPr lang="en-US" dirty="0"/>
              <a:t>We were telling you beforehand that we are to suffer, as has happened and as you know</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365760"/>
            <a:ext cx="2555585"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70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2725360" y="270511"/>
            <a:ext cx="6232612" cy="6492240"/>
            <a:chOff x="2725360" y="270511"/>
            <a:chExt cx="6232612" cy="649224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5360" y="270511"/>
              <a:ext cx="6232612" cy="649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reeform 5"/>
            <p:cNvSpPr/>
            <p:nvPr/>
          </p:nvSpPr>
          <p:spPr>
            <a:xfrm>
              <a:off x="7797800" y="2711450"/>
              <a:ext cx="234950" cy="515938"/>
            </a:xfrm>
            <a:custGeom>
              <a:avLst/>
              <a:gdLst>
                <a:gd name="connsiteX0" fmla="*/ 234950 w 234950"/>
                <a:gd name="connsiteY0" fmla="*/ 6350 h 514350"/>
                <a:gd name="connsiteX1" fmla="*/ 0 w 234950"/>
                <a:gd name="connsiteY1" fmla="*/ 0 h 514350"/>
                <a:gd name="connsiteX2" fmla="*/ 12700 w 234950"/>
                <a:gd name="connsiteY2" fmla="*/ 273050 h 514350"/>
                <a:gd name="connsiteX3" fmla="*/ 171450 w 234950"/>
                <a:gd name="connsiteY3" fmla="*/ 273050 h 514350"/>
                <a:gd name="connsiteX4" fmla="*/ 12700 w 234950"/>
                <a:gd name="connsiteY4" fmla="*/ 260350 h 514350"/>
                <a:gd name="connsiteX5" fmla="*/ 19050 w 234950"/>
                <a:gd name="connsiteY5" fmla="*/ 514350 h 514350"/>
                <a:gd name="connsiteX6" fmla="*/ 222250 w 234950"/>
                <a:gd name="connsiteY6" fmla="*/ 501650 h 514350"/>
                <a:gd name="connsiteX0" fmla="*/ 234950 w 234950"/>
                <a:gd name="connsiteY0" fmla="*/ 6350 h 515938"/>
                <a:gd name="connsiteX1" fmla="*/ 0 w 234950"/>
                <a:gd name="connsiteY1" fmla="*/ 0 h 515938"/>
                <a:gd name="connsiteX2" fmla="*/ 12700 w 234950"/>
                <a:gd name="connsiteY2" fmla="*/ 273050 h 515938"/>
                <a:gd name="connsiteX3" fmla="*/ 171450 w 234950"/>
                <a:gd name="connsiteY3" fmla="*/ 273050 h 515938"/>
                <a:gd name="connsiteX4" fmla="*/ 12700 w 234950"/>
                <a:gd name="connsiteY4" fmla="*/ 260350 h 515938"/>
                <a:gd name="connsiteX5" fmla="*/ 19050 w 234950"/>
                <a:gd name="connsiteY5" fmla="*/ 514350 h 515938"/>
                <a:gd name="connsiteX6" fmla="*/ 212725 w 234950"/>
                <a:gd name="connsiteY6" fmla="*/ 515938 h 515938"/>
                <a:gd name="connsiteX0" fmla="*/ 234950 w 234950"/>
                <a:gd name="connsiteY0" fmla="*/ 6350 h 515938"/>
                <a:gd name="connsiteX1" fmla="*/ 0 w 234950"/>
                <a:gd name="connsiteY1" fmla="*/ 0 h 515938"/>
                <a:gd name="connsiteX2" fmla="*/ 12700 w 234950"/>
                <a:gd name="connsiteY2" fmla="*/ 273050 h 515938"/>
                <a:gd name="connsiteX3" fmla="*/ 171450 w 234950"/>
                <a:gd name="connsiteY3" fmla="*/ 273050 h 515938"/>
                <a:gd name="connsiteX4" fmla="*/ 12700 w 234950"/>
                <a:gd name="connsiteY4" fmla="*/ 260350 h 515938"/>
                <a:gd name="connsiteX5" fmla="*/ 19050 w 234950"/>
                <a:gd name="connsiteY5" fmla="*/ 514350 h 515938"/>
                <a:gd name="connsiteX6" fmla="*/ 227013 w 234950"/>
                <a:gd name="connsiteY6" fmla="*/ 515938 h 515938"/>
                <a:gd name="connsiteX0" fmla="*/ 234950 w 234950"/>
                <a:gd name="connsiteY0" fmla="*/ 6350 h 515938"/>
                <a:gd name="connsiteX1" fmla="*/ 0 w 234950"/>
                <a:gd name="connsiteY1" fmla="*/ 0 h 515938"/>
                <a:gd name="connsiteX2" fmla="*/ 12700 w 234950"/>
                <a:gd name="connsiteY2" fmla="*/ 273050 h 515938"/>
                <a:gd name="connsiteX3" fmla="*/ 171450 w 234950"/>
                <a:gd name="connsiteY3" fmla="*/ 273050 h 515938"/>
                <a:gd name="connsiteX4" fmla="*/ 12700 w 234950"/>
                <a:gd name="connsiteY4" fmla="*/ 274638 h 515938"/>
                <a:gd name="connsiteX5" fmla="*/ 19050 w 234950"/>
                <a:gd name="connsiteY5" fmla="*/ 514350 h 515938"/>
                <a:gd name="connsiteX6" fmla="*/ 227013 w 234950"/>
                <a:gd name="connsiteY6" fmla="*/ 515938 h 5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515938">
                  <a:moveTo>
                    <a:pt x="234950" y="6350"/>
                  </a:moveTo>
                  <a:lnTo>
                    <a:pt x="0" y="0"/>
                  </a:lnTo>
                  <a:lnTo>
                    <a:pt x="12700" y="273050"/>
                  </a:lnTo>
                  <a:lnTo>
                    <a:pt x="171450" y="273050"/>
                  </a:lnTo>
                  <a:lnTo>
                    <a:pt x="12700" y="274638"/>
                  </a:lnTo>
                  <a:lnTo>
                    <a:pt x="19050" y="514350"/>
                  </a:lnTo>
                  <a:lnTo>
                    <a:pt x="227013" y="515938"/>
                  </a:ln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7245350" y="2730016"/>
              <a:ext cx="342900" cy="521183"/>
            </a:xfrm>
            <a:custGeom>
              <a:avLst/>
              <a:gdLst>
                <a:gd name="connsiteX0" fmla="*/ 25400 w 342900"/>
                <a:gd name="connsiteY0" fmla="*/ 514350 h 514350"/>
                <a:gd name="connsiteX1" fmla="*/ 0 w 342900"/>
                <a:gd name="connsiteY1" fmla="*/ 0 h 514350"/>
                <a:gd name="connsiteX2" fmla="*/ 260350 w 342900"/>
                <a:gd name="connsiteY2" fmla="*/ 127000 h 514350"/>
                <a:gd name="connsiteX3" fmla="*/ 31750 w 342900"/>
                <a:gd name="connsiteY3" fmla="*/ 298450 h 514350"/>
                <a:gd name="connsiteX4" fmla="*/ 209550 w 342900"/>
                <a:gd name="connsiteY4" fmla="*/ 323850 h 514350"/>
                <a:gd name="connsiteX5" fmla="*/ 342900 w 342900"/>
                <a:gd name="connsiteY5" fmla="*/ 501650 h 514350"/>
                <a:gd name="connsiteX0" fmla="*/ 25400 w 342900"/>
                <a:gd name="connsiteY0" fmla="*/ 514350 h 514350"/>
                <a:gd name="connsiteX1" fmla="*/ 0 w 342900"/>
                <a:gd name="connsiteY1" fmla="*/ 0 h 514350"/>
                <a:gd name="connsiteX2" fmla="*/ 260350 w 342900"/>
                <a:gd name="connsiteY2" fmla="*/ 127000 h 514350"/>
                <a:gd name="connsiteX3" fmla="*/ 31750 w 342900"/>
                <a:gd name="connsiteY3" fmla="*/ 298450 h 514350"/>
                <a:gd name="connsiteX4" fmla="*/ 209550 w 342900"/>
                <a:gd name="connsiteY4" fmla="*/ 323850 h 514350"/>
                <a:gd name="connsiteX5" fmla="*/ 342900 w 342900"/>
                <a:gd name="connsiteY5" fmla="*/ 501650 h 514350"/>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30982 w 342900"/>
                <a:gd name="connsiteY4" fmla="*/ 3687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30982 w 342900"/>
                <a:gd name="connsiteY4" fmla="*/ 3687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30982 w 342900"/>
                <a:gd name="connsiteY4" fmla="*/ 368783 h 521183"/>
                <a:gd name="connsiteX5" fmla="*/ 342900 w 342900"/>
                <a:gd name="connsiteY5" fmla="*/ 508483 h 52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521183">
                  <a:moveTo>
                    <a:pt x="25400" y="521183"/>
                  </a:moveTo>
                  <a:lnTo>
                    <a:pt x="0" y="6833"/>
                  </a:lnTo>
                  <a:cubicBezTo>
                    <a:pt x="155839" y="-15128"/>
                    <a:pt x="247386" y="12919"/>
                    <a:pt x="260350" y="133833"/>
                  </a:cubicBezTo>
                  <a:cubicBezTo>
                    <a:pt x="265112" y="221939"/>
                    <a:pt x="148431" y="279089"/>
                    <a:pt x="31750" y="305283"/>
                  </a:cubicBezTo>
                  <a:cubicBezTo>
                    <a:pt x="91017" y="313750"/>
                    <a:pt x="176478" y="293641"/>
                    <a:pt x="230982" y="368783"/>
                  </a:cubicBezTo>
                  <a:lnTo>
                    <a:pt x="342900" y="508483"/>
                  </a:ln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6672262" y="2678906"/>
              <a:ext cx="325438" cy="572294"/>
            </a:xfrm>
            <a:custGeom>
              <a:avLst/>
              <a:gdLst>
                <a:gd name="connsiteX0" fmla="*/ 323850 w 330200"/>
                <a:gd name="connsiteY0" fmla="*/ 539750 h 539750"/>
                <a:gd name="connsiteX1" fmla="*/ 330200 w 330200"/>
                <a:gd name="connsiteY1" fmla="*/ 0 h 539750"/>
                <a:gd name="connsiteX2" fmla="*/ 330200 w 330200"/>
                <a:gd name="connsiteY2" fmla="*/ 228600 h 539750"/>
                <a:gd name="connsiteX3" fmla="*/ 12700 w 330200"/>
                <a:gd name="connsiteY3" fmla="*/ 209550 h 539750"/>
                <a:gd name="connsiteX4" fmla="*/ 19050 w 330200"/>
                <a:gd name="connsiteY4" fmla="*/ 31750 h 539750"/>
                <a:gd name="connsiteX5" fmla="*/ 0 w 330200"/>
                <a:gd name="connsiteY5" fmla="*/ 469900 h 539750"/>
                <a:gd name="connsiteX0" fmla="*/ 323850 w 330200"/>
                <a:gd name="connsiteY0" fmla="*/ 572294 h 572294"/>
                <a:gd name="connsiteX1" fmla="*/ 330200 w 330200"/>
                <a:gd name="connsiteY1" fmla="*/ 32544 h 572294"/>
                <a:gd name="connsiteX2" fmla="*/ 330200 w 330200"/>
                <a:gd name="connsiteY2" fmla="*/ 261144 h 572294"/>
                <a:gd name="connsiteX3" fmla="*/ 12700 w 330200"/>
                <a:gd name="connsiteY3" fmla="*/ 242094 h 572294"/>
                <a:gd name="connsiteX4" fmla="*/ 21431 w 330200"/>
                <a:gd name="connsiteY4" fmla="*/ 0 h 572294"/>
                <a:gd name="connsiteX5" fmla="*/ 0 w 330200"/>
                <a:gd name="connsiteY5" fmla="*/ 502444 h 572294"/>
                <a:gd name="connsiteX0" fmla="*/ 319088 w 325438"/>
                <a:gd name="connsiteY0" fmla="*/ 572294 h 572294"/>
                <a:gd name="connsiteX1" fmla="*/ 325438 w 325438"/>
                <a:gd name="connsiteY1" fmla="*/ 32544 h 572294"/>
                <a:gd name="connsiteX2" fmla="*/ 325438 w 325438"/>
                <a:gd name="connsiteY2" fmla="*/ 261144 h 572294"/>
                <a:gd name="connsiteX3" fmla="*/ 7938 w 325438"/>
                <a:gd name="connsiteY3" fmla="*/ 242094 h 572294"/>
                <a:gd name="connsiteX4" fmla="*/ 16669 w 325438"/>
                <a:gd name="connsiteY4" fmla="*/ 0 h 572294"/>
                <a:gd name="connsiteX5" fmla="*/ 0 w 325438"/>
                <a:gd name="connsiteY5" fmla="*/ 552450 h 57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438" h="572294">
                  <a:moveTo>
                    <a:pt x="319088" y="572294"/>
                  </a:moveTo>
                  <a:cubicBezTo>
                    <a:pt x="321205" y="392377"/>
                    <a:pt x="323321" y="212461"/>
                    <a:pt x="325438" y="32544"/>
                  </a:cubicBezTo>
                  <a:lnTo>
                    <a:pt x="325438" y="261144"/>
                  </a:lnTo>
                  <a:lnTo>
                    <a:pt x="7938" y="242094"/>
                  </a:lnTo>
                  <a:lnTo>
                    <a:pt x="16669" y="0"/>
                  </a:lnTo>
                  <a:lnTo>
                    <a:pt x="0" y="552450"/>
                  </a:ln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6121390" y="2678905"/>
              <a:ext cx="355610" cy="515285"/>
            </a:xfrm>
            <a:custGeom>
              <a:avLst/>
              <a:gdLst>
                <a:gd name="connsiteX0" fmla="*/ 355600 w 355600"/>
                <a:gd name="connsiteY0" fmla="*/ 120650 h 571500"/>
                <a:gd name="connsiteX1" fmla="*/ 152400 w 355600"/>
                <a:gd name="connsiteY1" fmla="*/ 0 h 571500"/>
                <a:gd name="connsiteX2" fmla="*/ 0 w 355600"/>
                <a:gd name="connsiteY2" fmla="*/ 298450 h 571500"/>
                <a:gd name="connsiteX3" fmla="*/ 196850 w 355600"/>
                <a:gd name="connsiteY3" fmla="*/ 571500 h 571500"/>
                <a:gd name="connsiteX4" fmla="*/ 323850 w 355600"/>
                <a:gd name="connsiteY4" fmla="*/ 444500 h 571500"/>
                <a:gd name="connsiteX0" fmla="*/ 357062 w 357062"/>
                <a:gd name="connsiteY0" fmla="*/ 120650 h 571500"/>
                <a:gd name="connsiteX1" fmla="*/ 153862 w 357062"/>
                <a:gd name="connsiteY1" fmla="*/ 0 h 571500"/>
                <a:gd name="connsiteX2" fmla="*/ 1462 w 357062"/>
                <a:gd name="connsiteY2" fmla="*/ 298450 h 571500"/>
                <a:gd name="connsiteX3" fmla="*/ 198312 w 357062"/>
                <a:gd name="connsiteY3" fmla="*/ 571500 h 571500"/>
                <a:gd name="connsiteX4" fmla="*/ 325312 w 357062"/>
                <a:gd name="connsiteY4" fmla="*/ 444500 h 571500"/>
                <a:gd name="connsiteX0" fmla="*/ 357237 w 357237"/>
                <a:gd name="connsiteY0" fmla="*/ 120652 h 571502"/>
                <a:gd name="connsiteX1" fmla="*/ 154037 w 357237"/>
                <a:gd name="connsiteY1" fmla="*/ 2 h 571502"/>
                <a:gd name="connsiteX2" fmla="*/ 1637 w 357237"/>
                <a:gd name="connsiteY2" fmla="*/ 298452 h 571502"/>
                <a:gd name="connsiteX3" fmla="*/ 198487 w 357237"/>
                <a:gd name="connsiteY3" fmla="*/ 571502 h 571502"/>
                <a:gd name="connsiteX4" fmla="*/ 325487 w 357237"/>
                <a:gd name="connsiteY4" fmla="*/ 444502 h 571502"/>
                <a:gd name="connsiteX0" fmla="*/ 357237 w 357237"/>
                <a:gd name="connsiteY0" fmla="*/ 120711 h 571561"/>
                <a:gd name="connsiteX1" fmla="*/ 154037 w 357237"/>
                <a:gd name="connsiteY1" fmla="*/ 61 h 571561"/>
                <a:gd name="connsiteX2" fmla="*/ 1637 w 357237"/>
                <a:gd name="connsiteY2" fmla="*/ 298511 h 571561"/>
                <a:gd name="connsiteX3" fmla="*/ 198487 w 357237"/>
                <a:gd name="connsiteY3" fmla="*/ 571561 h 571561"/>
                <a:gd name="connsiteX4" fmla="*/ 325487 w 357237"/>
                <a:gd name="connsiteY4" fmla="*/ 444561 h 571561"/>
                <a:gd name="connsiteX0" fmla="*/ 357237 w 357237"/>
                <a:gd name="connsiteY0" fmla="*/ 120735 h 571585"/>
                <a:gd name="connsiteX1" fmla="*/ 154037 w 357237"/>
                <a:gd name="connsiteY1" fmla="*/ 85 h 571585"/>
                <a:gd name="connsiteX2" fmla="*/ 1637 w 357237"/>
                <a:gd name="connsiteY2" fmla="*/ 298535 h 571585"/>
                <a:gd name="connsiteX3" fmla="*/ 198487 w 357237"/>
                <a:gd name="connsiteY3" fmla="*/ 571585 h 571585"/>
                <a:gd name="connsiteX4" fmla="*/ 325487 w 357237"/>
                <a:gd name="connsiteY4" fmla="*/ 444585 h 571585"/>
                <a:gd name="connsiteX0" fmla="*/ 357237 w 357237"/>
                <a:gd name="connsiteY0" fmla="*/ 120735 h 571585"/>
                <a:gd name="connsiteX1" fmla="*/ 154037 w 357237"/>
                <a:gd name="connsiteY1" fmla="*/ 85 h 571585"/>
                <a:gd name="connsiteX2" fmla="*/ 1637 w 357237"/>
                <a:gd name="connsiteY2" fmla="*/ 298535 h 571585"/>
                <a:gd name="connsiteX3" fmla="*/ 198487 w 357237"/>
                <a:gd name="connsiteY3" fmla="*/ 571585 h 571585"/>
                <a:gd name="connsiteX4" fmla="*/ 325487 w 357237"/>
                <a:gd name="connsiteY4" fmla="*/ 444585 h 571585"/>
                <a:gd name="connsiteX0" fmla="*/ 355780 w 355780"/>
                <a:gd name="connsiteY0" fmla="*/ 120735 h 571585"/>
                <a:gd name="connsiteX1" fmla="*/ 152580 w 355780"/>
                <a:gd name="connsiteY1" fmla="*/ 85 h 571585"/>
                <a:gd name="connsiteX2" fmla="*/ 180 w 355780"/>
                <a:gd name="connsiteY2" fmla="*/ 298535 h 571585"/>
                <a:gd name="connsiteX3" fmla="*/ 197030 w 355780"/>
                <a:gd name="connsiteY3" fmla="*/ 571585 h 571585"/>
                <a:gd name="connsiteX4" fmla="*/ 324030 w 355780"/>
                <a:gd name="connsiteY4" fmla="*/ 444585 h 571585"/>
                <a:gd name="connsiteX0" fmla="*/ 355607 w 355607"/>
                <a:gd name="connsiteY0" fmla="*/ 120735 h 571585"/>
                <a:gd name="connsiteX1" fmla="*/ 152407 w 355607"/>
                <a:gd name="connsiteY1" fmla="*/ 85 h 571585"/>
                <a:gd name="connsiteX2" fmla="*/ 7 w 355607"/>
                <a:gd name="connsiteY2" fmla="*/ 298535 h 571585"/>
                <a:gd name="connsiteX3" fmla="*/ 196857 w 355607"/>
                <a:gd name="connsiteY3" fmla="*/ 571585 h 571585"/>
                <a:gd name="connsiteX4" fmla="*/ 323857 w 355607"/>
                <a:gd name="connsiteY4" fmla="*/ 444585 h 571585"/>
                <a:gd name="connsiteX0" fmla="*/ 355610 w 355610"/>
                <a:gd name="connsiteY0" fmla="*/ 120735 h 571726"/>
                <a:gd name="connsiteX1" fmla="*/ 152410 w 355610"/>
                <a:gd name="connsiteY1" fmla="*/ 85 h 571726"/>
                <a:gd name="connsiteX2" fmla="*/ 10 w 355610"/>
                <a:gd name="connsiteY2" fmla="*/ 298535 h 571726"/>
                <a:gd name="connsiteX3" fmla="*/ 196860 w 355610"/>
                <a:gd name="connsiteY3" fmla="*/ 571585 h 571726"/>
                <a:gd name="connsiteX4" fmla="*/ 323860 w 355610"/>
                <a:gd name="connsiteY4" fmla="*/ 444585 h 571726"/>
                <a:gd name="connsiteX0" fmla="*/ 355610 w 355610"/>
                <a:gd name="connsiteY0" fmla="*/ 120735 h 571726"/>
                <a:gd name="connsiteX1" fmla="*/ 152410 w 355610"/>
                <a:gd name="connsiteY1" fmla="*/ 85 h 571726"/>
                <a:gd name="connsiteX2" fmla="*/ 10 w 355610"/>
                <a:gd name="connsiteY2" fmla="*/ 298535 h 571726"/>
                <a:gd name="connsiteX3" fmla="*/ 196860 w 355610"/>
                <a:gd name="connsiteY3" fmla="*/ 571585 h 571726"/>
                <a:gd name="connsiteX4" fmla="*/ 323860 w 355610"/>
                <a:gd name="connsiteY4" fmla="*/ 444585 h 571726"/>
                <a:gd name="connsiteX0" fmla="*/ 355610 w 355610"/>
                <a:gd name="connsiteY0" fmla="*/ 120735 h 571726"/>
                <a:gd name="connsiteX1" fmla="*/ 152410 w 355610"/>
                <a:gd name="connsiteY1" fmla="*/ 85 h 571726"/>
                <a:gd name="connsiteX2" fmla="*/ 10 w 355610"/>
                <a:gd name="connsiteY2" fmla="*/ 298535 h 571726"/>
                <a:gd name="connsiteX3" fmla="*/ 196860 w 355610"/>
                <a:gd name="connsiteY3" fmla="*/ 571585 h 571726"/>
                <a:gd name="connsiteX4" fmla="*/ 323860 w 355610"/>
                <a:gd name="connsiteY4" fmla="*/ 444585 h 571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10" h="571726">
                  <a:moveTo>
                    <a:pt x="355610" y="120735"/>
                  </a:moveTo>
                  <a:cubicBezTo>
                    <a:pt x="325977" y="56706"/>
                    <a:pt x="293962" y="-2560"/>
                    <a:pt x="152410" y="85"/>
                  </a:cubicBezTo>
                  <a:cubicBezTo>
                    <a:pt x="87322" y="-445"/>
                    <a:pt x="804" y="91896"/>
                    <a:pt x="10" y="298535"/>
                  </a:cubicBezTo>
                  <a:cubicBezTo>
                    <a:pt x="-1048" y="484802"/>
                    <a:pt x="81237" y="575818"/>
                    <a:pt x="196860" y="571585"/>
                  </a:cubicBezTo>
                  <a:cubicBezTo>
                    <a:pt x="260624" y="572115"/>
                    <a:pt x="300577" y="522637"/>
                    <a:pt x="323860" y="444585"/>
                  </a:cubicBez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8115300" y="2698698"/>
              <a:ext cx="354271" cy="580041"/>
            </a:xfrm>
            <a:custGeom>
              <a:avLst/>
              <a:gdLst>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541203"/>
                <a:gd name="connsiteX1" fmla="*/ 336550 w 349250"/>
                <a:gd name="connsiteY1" fmla="*/ 469900 h 541203"/>
                <a:gd name="connsiteX2" fmla="*/ 82550 w 349250"/>
                <a:gd name="connsiteY2" fmla="*/ 215900 h 541203"/>
                <a:gd name="connsiteX3" fmla="*/ 209550 w 349250"/>
                <a:gd name="connsiteY3" fmla="*/ 0 h 541203"/>
                <a:gd name="connsiteX4" fmla="*/ 349250 w 349250"/>
                <a:gd name="connsiteY4" fmla="*/ 165100 h 541203"/>
                <a:gd name="connsiteX0" fmla="*/ 0 w 349250"/>
                <a:gd name="connsiteY0" fmla="*/ 495300 h 579989"/>
                <a:gd name="connsiteX1" fmla="*/ 336550 w 349250"/>
                <a:gd name="connsiteY1" fmla="*/ 469900 h 579989"/>
                <a:gd name="connsiteX2" fmla="*/ 82550 w 349250"/>
                <a:gd name="connsiteY2" fmla="*/ 215900 h 579989"/>
                <a:gd name="connsiteX3" fmla="*/ 209550 w 349250"/>
                <a:gd name="connsiteY3" fmla="*/ 0 h 579989"/>
                <a:gd name="connsiteX4" fmla="*/ 349250 w 349250"/>
                <a:gd name="connsiteY4" fmla="*/ 165100 h 579989"/>
                <a:gd name="connsiteX0" fmla="*/ 0 w 354423"/>
                <a:gd name="connsiteY0" fmla="*/ 495300 h 579989"/>
                <a:gd name="connsiteX1" fmla="*/ 336550 w 354423"/>
                <a:gd name="connsiteY1" fmla="*/ 469900 h 579989"/>
                <a:gd name="connsiteX2" fmla="*/ 82550 w 354423"/>
                <a:gd name="connsiteY2" fmla="*/ 215900 h 579989"/>
                <a:gd name="connsiteX3" fmla="*/ 209550 w 354423"/>
                <a:gd name="connsiteY3" fmla="*/ 0 h 579989"/>
                <a:gd name="connsiteX4" fmla="*/ 349250 w 354423"/>
                <a:gd name="connsiteY4" fmla="*/ 165100 h 579989"/>
                <a:gd name="connsiteX0" fmla="*/ 0 w 356302"/>
                <a:gd name="connsiteY0" fmla="*/ 495352 h 580041"/>
                <a:gd name="connsiteX1" fmla="*/ 336550 w 356302"/>
                <a:gd name="connsiteY1" fmla="*/ 469952 h 580041"/>
                <a:gd name="connsiteX2" fmla="*/ 82550 w 356302"/>
                <a:gd name="connsiteY2" fmla="*/ 215952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82550 w 356302"/>
                <a:gd name="connsiteY2" fmla="*/ 215952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82550 w 356302"/>
                <a:gd name="connsiteY2" fmla="*/ 215952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4271"/>
                <a:gd name="connsiteY0" fmla="*/ 495352 h 580041"/>
                <a:gd name="connsiteX1" fmla="*/ 336550 w 354271"/>
                <a:gd name="connsiteY1" fmla="*/ 469952 h 580041"/>
                <a:gd name="connsiteX2" fmla="*/ 56357 w 354271"/>
                <a:gd name="connsiteY2" fmla="*/ 208808 h 580041"/>
                <a:gd name="connsiteX3" fmla="*/ 209550 w 354271"/>
                <a:gd name="connsiteY3" fmla="*/ 52 h 580041"/>
                <a:gd name="connsiteX4" fmla="*/ 349250 w 354271"/>
                <a:gd name="connsiteY4" fmla="*/ 165152 h 580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71" h="580041">
                  <a:moveTo>
                    <a:pt x="0" y="495352"/>
                  </a:moveTo>
                  <a:cubicBezTo>
                    <a:pt x="76465" y="605947"/>
                    <a:pt x="324379" y="618913"/>
                    <a:pt x="336550" y="469952"/>
                  </a:cubicBezTo>
                  <a:cubicBezTo>
                    <a:pt x="309033" y="287654"/>
                    <a:pt x="57681" y="372055"/>
                    <a:pt x="56357" y="208808"/>
                  </a:cubicBezTo>
                  <a:cubicBezTo>
                    <a:pt x="58208" y="96359"/>
                    <a:pt x="91016" y="5345"/>
                    <a:pt x="209550" y="52"/>
                  </a:cubicBezTo>
                  <a:cubicBezTo>
                    <a:pt x="251355" y="-2065"/>
                    <a:pt x="381264" y="60113"/>
                    <a:pt x="349250" y="165152"/>
                  </a:cubicBez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821236" y="3543459"/>
              <a:ext cx="328613" cy="552244"/>
            </a:xfrm>
            <a:custGeom>
              <a:avLst/>
              <a:gdLst>
                <a:gd name="connsiteX0" fmla="*/ 323850 w 323850"/>
                <a:gd name="connsiteY0" fmla="*/ 6350 h 400050"/>
                <a:gd name="connsiteX1" fmla="*/ 38100 w 323850"/>
                <a:gd name="connsiteY1" fmla="*/ 0 h 400050"/>
                <a:gd name="connsiteX2" fmla="*/ 260350 w 323850"/>
                <a:gd name="connsiteY2" fmla="*/ 336550 h 400050"/>
                <a:gd name="connsiteX3" fmla="*/ 0 w 323850"/>
                <a:gd name="connsiteY3" fmla="*/ 400050 h 400050"/>
                <a:gd name="connsiteX0" fmla="*/ 323850 w 323850"/>
                <a:gd name="connsiteY0" fmla="*/ 65640 h 459340"/>
                <a:gd name="connsiteX1" fmla="*/ 38100 w 323850"/>
                <a:gd name="connsiteY1" fmla="*/ 59290 h 459340"/>
                <a:gd name="connsiteX2" fmla="*/ 260350 w 323850"/>
                <a:gd name="connsiteY2" fmla="*/ 395840 h 459340"/>
                <a:gd name="connsiteX3" fmla="*/ 0 w 323850"/>
                <a:gd name="connsiteY3" fmla="*/ 459340 h 459340"/>
                <a:gd name="connsiteX0" fmla="*/ 323850 w 323850"/>
                <a:gd name="connsiteY0" fmla="*/ 90158 h 483858"/>
                <a:gd name="connsiteX1" fmla="*/ 38100 w 323850"/>
                <a:gd name="connsiteY1" fmla="*/ 83808 h 483858"/>
                <a:gd name="connsiteX2" fmla="*/ 260350 w 323850"/>
                <a:gd name="connsiteY2" fmla="*/ 420358 h 483858"/>
                <a:gd name="connsiteX3" fmla="*/ 0 w 323850"/>
                <a:gd name="connsiteY3" fmla="*/ 483858 h 483858"/>
                <a:gd name="connsiteX0" fmla="*/ 323850 w 323850"/>
                <a:gd name="connsiteY0" fmla="*/ 90158 h 483858"/>
                <a:gd name="connsiteX1" fmla="*/ 38100 w 323850"/>
                <a:gd name="connsiteY1" fmla="*/ 83808 h 483858"/>
                <a:gd name="connsiteX2" fmla="*/ 260350 w 323850"/>
                <a:gd name="connsiteY2" fmla="*/ 420358 h 483858"/>
                <a:gd name="connsiteX3" fmla="*/ 0 w 323850"/>
                <a:gd name="connsiteY3" fmla="*/ 483858 h 483858"/>
                <a:gd name="connsiteX0" fmla="*/ 323850 w 323850"/>
                <a:gd name="connsiteY0" fmla="*/ 83328 h 477028"/>
                <a:gd name="connsiteX1" fmla="*/ 38100 w 323850"/>
                <a:gd name="connsiteY1" fmla="*/ 76978 h 477028"/>
                <a:gd name="connsiteX2" fmla="*/ 260350 w 323850"/>
                <a:gd name="connsiteY2" fmla="*/ 413528 h 477028"/>
                <a:gd name="connsiteX3" fmla="*/ 0 w 323850"/>
                <a:gd name="connsiteY3" fmla="*/ 477028 h 477028"/>
                <a:gd name="connsiteX0" fmla="*/ 323850 w 323850"/>
                <a:gd name="connsiteY0" fmla="*/ 101441 h 495141"/>
                <a:gd name="connsiteX1" fmla="*/ 38100 w 323850"/>
                <a:gd name="connsiteY1" fmla="*/ 95091 h 495141"/>
                <a:gd name="connsiteX2" fmla="*/ 260350 w 323850"/>
                <a:gd name="connsiteY2" fmla="*/ 431641 h 495141"/>
                <a:gd name="connsiteX3" fmla="*/ 0 w 323850"/>
                <a:gd name="connsiteY3" fmla="*/ 495141 h 495141"/>
                <a:gd name="connsiteX0" fmla="*/ 323850 w 323850"/>
                <a:gd name="connsiteY0" fmla="*/ 101441 h 495141"/>
                <a:gd name="connsiteX1" fmla="*/ 38100 w 323850"/>
                <a:gd name="connsiteY1" fmla="*/ 95091 h 495141"/>
                <a:gd name="connsiteX2" fmla="*/ 260350 w 323850"/>
                <a:gd name="connsiteY2" fmla="*/ 431641 h 495141"/>
                <a:gd name="connsiteX3" fmla="*/ 0 w 323850"/>
                <a:gd name="connsiteY3" fmla="*/ 495141 h 495141"/>
                <a:gd name="connsiteX0" fmla="*/ 323850 w 323850"/>
                <a:gd name="connsiteY0" fmla="*/ 101441 h 511842"/>
                <a:gd name="connsiteX1" fmla="*/ 38100 w 323850"/>
                <a:gd name="connsiteY1" fmla="*/ 95091 h 511842"/>
                <a:gd name="connsiteX2" fmla="*/ 260350 w 323850"/>
                <a:gd name="connsiteY2" fmla="*/ 431641 h 511842"/>
                <a:gd name="connsiteX3" fmla="*/ 0 w 323850"/>
                <a:gd name="connsiteY3" fmla="*/ 495141 h 511842"/>
                <a:gd name="connsiteX0" fmla="*/ 323850 w 323850"/>
                <a:gd name="connsiteY0" fmla="*/ 101441 h 541798"/>
                <a:gd name="connsiteX1" fmla="*/ 38100 w 323850"/>
                <a:gd name="connsiteY1" fmla="*/ 95091 h 541798"/>
                <a:gd name="connsiteX2" fmla="*/ 260350 w 323850"/>
                <a:gd name="connsiteY2" fmla="*/ 431641 h 541798"/>
                <a:gd name="connsiteX3" fmla="*/ 0 w 323850"/>
                <a:gd name="connsiteY3" fmla="*/ 495141 h 541798"/>
                <a:gd name="connsiteX0" fmla="*/ 328613 w 328613"/>
                <a:gd name="connsiteY0" fmla="*/ 101441 h 531555"/>
                <a:gd name="connsiteX1" fmla="*/ 42863 w 328613"/>
                <a:gd name="connsiteY1" fmla="*/ 95091 h 531555"/>
                <a:gd name="connsiteX2" fmla="*/ 265113 w 328613"/>
                <a:gd name="connsiteY2" fmla="*/ 431641 h 531555"/>
                <a:gd name="connsiteX3" fmla="*/ 0 w 328613"/>
                <a:gd name="connsiteY3" fmla="*/ 476091 h 531555"/>
                <a:gd name="connsiteX0" fmla="*/ 328613 w 328613"/>
                <a:gd name="connsiteY0" fmla="*/ 101441 h 552244"/>
                <a:gd name="connsiteX1" fmla="*/ 42863 w 328613"/>
                <a:gd name="connsiteY1" fmla="*/ 95091 h 552244"/>
                <a:gd name="connsiteX2" fmla="*/ 265113 w 328613"/>
                <a:gd name="connsiteY2" fmla="*/ 431641 h 552244"/>
                <a:gd name="connsiteX3" fmla="*/ 0 w 328613"/>
                <a:gd name="connsiteY3" fmla="*/ 476091 h 552244"/>
              </a:gdLst>
              <a:ahLst/>
              <a:cxnLst>
                <a:cxn ang="0">
                  <a:pos x="connsiteX0" y="connsiteY0"/>
                </a:cxn>
                <a:cxn ang="0">
                  <a:pos x="connsiteX1" y="connsiteY1"/>
                </a:cxn>
                <a:cxn ang="0">
                  <a:pos x="connsiteX2" y="connsiteY2"/>
                </a:cxn>
                <a:cxn ang="0">
                  <a:pos x="connsiteX3" y="connsiteY3"/>
                </a:cxn>
              </a:cxnLst>
              <a:rect l="l" t="t" r="r" b="b"/>
              <a:pathLst>
                <a:path w="328613" h="552244">
                  <a:moveTo>
                    <a:pt x="328613" y="101441"/>
                  </a:moveTo>
                  <a:cubicBezTo>
                    <a:pt x="288132" y="-41169"/>
                    <a:pt x="57150" y="-24235"/>
                    <a:pt x="42863" y="95091"/>
                  </a:cubicBezTo>
                  <a:cubicBezTo>
                    <a:pt x="43127" y="252518"/>
                    <a:pt x="274374" y="269452"/>
                    <a:pt x="265113" y="431641"/>
                  </a:cubicBezTo>
                  <a:cubicBezTo>
                    <a:pt x="245005" y="579014"/>
                    <a:pt x="98688" y="588275"/>
                    <a:pt x="0" y="476091"/>
                  </a:cubicBez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286250" y="3549650"/>
              <a:ext cx="431800" cy="508000"/>
            </a:xfrm>
            <a:custGeom>
              <a:avLst/>
              <a:gdLst>
                <a:gd name="connsiteX0" fmla="*/ 431800 w 431800"/>
                <a:gd name="connsiteY0" fmla="*/ 0 h 508000"/>
                <a:gd name="connsiteX1" fmla="*/ 228600 w 431800"/>
                <a:gd name="connsiteY1" fmla="*/ 508000 h 508000"/>
                <a:gd name="connsiteX2" fmla="*/ 0 w 431800"/>
                <a:gd name="connsiteY2" fmla="*/ 6350 h 508000"/>
              </a:gdLst>
              <a:ahLst/>
              <a:cxnLst>
                <a:cxn ang="0">
                  <a:pos x="connsiteX0" y="connsiteY0"/>
                </a:cxn>
                <a:cxn ang="0">
                  <a:pos x="connsiteX1" y="connsiteY1"/>
                </a:cxn>
                <a:cxn ang="0">
                  <a:pos x="connsiteX2" y="connsiteY2"/>
                </a:cxn>
              </a:cxnLst>
              <a:rect l="l" t="t" r="r" b="b"/>
              <a:pathLst>
                <a:path w="431800" h="508000">
                  <a:moveTo>
                    <a:pt x="431800" y="0"/>
                  </a:moveTo>
                  <a:lnTo>
                    <a:pt x="228600" y="508000"/>
                  </a:lnTo>
                  <a:lnTo>
                    <a:pt x="0" y="6350"/>
                  </a:ln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3638550" y="3524250"/>
              <a:ext cx="393700" cy="539750"/>
            </a:xfrm>
            <a:custGeom>
              <a:avLst/>
              <a:gdLst>
                <a:gd name="connsiteX0" fmla="*/ 393700 w 393700"/>
                <a:gd name="connsiteY0" fmla="*/ 12700 h 539750"/>
                <a:gd name="connsiteX1" fmla="*/ 0 w 393700"/>
                <a:gd name="connsiteY1" fmla="*/ 0 h 539750"/>
                <a:gd name="connsiteX2" fmla="*/ 203200 w 393700"/>
                <a:gd name="connsiteY2" fmla="*/ 12700 h 539750"/>
                <a:gd name="connsiteX3" fmla="*/ 196850 w 393700"/>
                <a:gd name="connsiteY3" fmla="*/ 539750 h 539750"/>
              </a:gdLst>
              <a:ahLst/>
              <a:cxnLst>
                <a:cxn ang="0">
                  <a:pos x="connsiteX0" y="connsiteY0"/>
                </a:cxn>
                <a:cxn ang="0">
                  <a:pos x="connsiteX1" y="connsiteY1"/>
                </a:cxn>
                <a:cxn ang="0">
                  <a:pos x="connsiteX2" y="connsiteY2"/>
                </a:cxn>
                <a:cxn ang="0">
                  <a:pos x="connsiteX3" y="connsiteY3"/>
                </a:cxn>
              </a:cxnLst>
              <a:rect l="l" t="t" r="r" b="b"/>
              <a:pathLst>
                <a:path w="393700" h="539750">
                  <a:moveTo>
                    <a:pt x="393700" y="12700"/>
                  </a:moveTo>
                  <a:lnTo>
                    <a:pt x="0" y="0"/>
                  </a:lnTo>
                  <a:lnTo>
                    <a:pt x="203200" y="12700"/>
                  </a:lnTo>
                  <a:cubicBezTo>
                    <a:pt x="201083" y="188383"/>
                    <a:pt x="198967" y="364067"/>
                    <a:pt x="196850" y="539750"/>
                  </a:cubicBezTo>
                </a:path>
              </a:pathLst>
            </a:custGeom>
            <a:noFill/>
            <a:ln w="5080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descr="A piece of stone&#10;&#10;Description automatically generated">
            <a:extLst>
              <a:ext uri="{FF2B5EF4-FFF2-40B4-BE49-F238E27FC236}">
                <a16:creationId xmlns:a16="http://schemas.microsoft.com/office/drawing/2014/main" id="{6A494ABC-7C3B-496E-9BE3-65856959EC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0155" y="259460"/>
            <a:ext cx="6188293" cy="6446139"/>
          </a:xfrm>
          <a:prstGeom prst="rect">
            <a:avLst/>
          </a:prstGeom>
        </p:spPr>
      </p:pic>
      <p:sp>
        <p:nvSpPr>
          <p:cNvPr id="2" name="Text Placeholder 1"/>
          <p:cNvSpPr>
            <a:spLocks noGrp="1"/>
          </p:cNvSpPr>
          <p:nvPr>
            <p:ph type="body" sz="quarter" idx="10"/>
          </p:nvPr>
        </p:nvSpPr>
        <p:spPr/>
        <p:txBody>
          <a:bodyPr/>
          <a:lstStyle/>
          <a:p>
            <a:r>
              <a:rPr lang="en-US" dirty="0"/>
              <a:t>Altar base dedicated by Tiberius Claudius Chrestus, </a:t>
            </a:r>
            <a:r>
              <a:rPr lang="en-US" dirty="0" err="1"/>
              <a:t>keyholder</a:t>
            </a:r>
            <a:r>
              <a:rPr lang="en-US" dirty="0"/>
              <a:t> of the prison of Lyon</a:t>
            </a:r>
          </a:p>
        </p:txBody>
      </p:sp>
      <p:sp>
        <p:nvSpPr>
          <p:cNvPr id="3" name="Text Placeholder 2"/>
          <p:cNvSpPr>
            <a:spLocks noGrp="1"/>
          </p:cNvSpPr>
          <p:nvPr>
            <p:ph type="body" sz="quarter" idx="12"/>
          </p:nvPr>
        </p:nvSpPr>
        <p:spPr/>
        <p:txBody>
          <a:bodyPr/>
          <a:lstStyle/>
          <a:p>
            <a:r>
              <a:rPr lang="en-US" dirty="0"/>
              <a:t>3:4</a:t>
            </a:r>
          </a:p>
        </p:txBody>
      </p:sp>
      <p:sp>
        <p:nvSpPr>
          <p:cNvPr id="4" name="Title 3"/>
          <p:cNvSpPr>
            <a:spLocks noGrp="1"/>
          </p:cNvSpPr>
          <p:nvPr>
            <p:ph type="title"/>
          </p:nvPr>
        </p:nvSpPr>
        <p:spPr/>
        <p:txBody>
          <a:bodyPr/>
          <a:lstStyle/>
          <a:p>
            <a:r>
              <a:rPr lang="en-US" dirty="0"/>
              <a:t>We were telling you beforehand that we are to suffer, as has happened and as you know</a:t>
            </a:r>
          </a:p>
        </p:txBody>
      </p:sp>
      <p:grpSp>
        <p:nvGrpSpPr>
          <p:cNvPr id="24" name="Group 23"/>
          <p:cNvGrpSpPr/>
          <p:nvPr/>
        </p:nvGrpSpPr>
        <p:grpSpPr>
          <a:xfrm>
            <a:off x="171450" y="365760"/>
            <a:ext cx="2555585" cy="6153912"/>
            <a:chOff x="171450" y="365760"/>
            <a:chExt cx="2555585" cy="6153912"/>
          </a:xfrm>
        </p:grpSpPr>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50" y="365760"/>
              <a:ext cx="2555585"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826296" y="2506290"/>
              <a:ext cx="1362868" cy="408828"/>
              <a:chOff x="3790950" y="2831305"/>
              <a:chExt cx="4831021" cy="1416798"/>
            </a:xfrm>
          </p:grpSpPr>
          <p:sp>
            <p:nvSpPr>
              <p:cNvPr id="15" name="Freeform 14"/>
              <p:cNvSpPr/>
              <p:nvPr/>
            </p:nvSpPr>
            <p:spPr>
              <a:xfrm>
                <a:off x="7950200" y="2863850"/>
                <a:ext cx="234950" cy="515938"/>
              </a:xfrm>
              <a:custGeom>
                <a:avLst/>
                <a:gdLst>
                  <a:gd name="connsiteX0" fmla="*/ 234950 w 234950"/>
                  <a:gd name="connsiteY0" fmla="*/ 6350 h 514350"/>
                  <a:gd name="connsiteX1" fmla="*/ 0 w 234950"/>
                  <a:gd name="connsiteY1" fmla="*/ 0 h 514350"/>
                  <a:gd name="connsiteX2" fmla="*/ 12700 w 234950"/>
                  <a:gd name="connsiteY2" fmla="*/ 273050 h 514350"/>
                  <a:gd name="connsiteX3" fmla="*/ 171450 w 234950"/>
                  <a:gd name="connsiteY3" fmla="*/ 273050 h 514350"/>
                  <a:gd name="connsiteX4" fmla="*/ 12700 w 234950"/>
                  <a:gd name="connsiteY4" fmla="*/ 260350 h 514350"/>
                  <a:gd name="connsiteX5" fmla="*/ 19050 w 234950"/>
                  <a:gd name="connsiteY5" fmla="*/ 514350 h 514350"/>
                  <a:gd name="connsiteX6" fmla="*/ 222250 w 234950"/>
                  <a:gd name="connsiteY6" fmla="*/ 501650 h 514350"/>
                  <a:gd name="connsiteX0" fmla="*/ 234950 w 234950"/>
                  <a:gd name="connsiteY0" fmla="*/ 6350 h 515938"/>
                  <a:gd name="connsiteX1" fmla="*/ 0 w 234950"/>
                  <a:gd name="connsiteY1" fmla="*/ 0 h 515938"/>
                  <a:gd name="connsiteX2" fmla="*/ 12700 w 234950"/>
                  <a:gd name="connsiteY2" fmla="*/ 273050 h 515938"/>
                  <a:gd name="connsiteX3" fmla="*/ 171450 w 234950"/>
                  <a:gd name="connsiteY3" fmla="*/ 273050 h 515938"/>
                  <a:gd name="connsiteX4" fmla="*/ 12700 w 234950"/>
                  <a:gd name="connsiteY4" fmla="*/ 260350 h 515938"/>
                  <a:gd name="connsiteX5" fmla="*/ 19050 w 234950"/>
                  <a:gd name="connsiteY5" fmla="*/ 514350 h 515938"/>
                  <a:gd name="connsiteX6" fmla="*/ 212725 w 234950"/>
                  <a:gd name="connsiteY6" fmla="*/ 515938 h 515938"/>
                  <a:gd name="connsiteX0" fmla="*/ 234950 w 234950"/>
                  <a:gd name="connsiteY0" fmla="*/ 6350 h 515938"/>
                  <a:gd name="connsiteX1" fmla="*/ 0 w 234950"/>
                  <a:gd name="connsiteY1" fmla="*/ 0 h 515938"/>
                  <a:gd name="connsiteX2" fmla="*/ 12700 w 234950"/>
                  <a:gd name="connsiteY2" fmla="*/ 273050 h 515938"/>
                  <a:gd name="connsiteX3" fmla="*/ 171450 w 234950"/>
                  <a:gd name="connsiteY3" fmla="*/ 273050 h 515938"/>
                  <a:gd name="connsiteX4" fmla="*/ 12700 w 234950"/>
                  <a:gd name="connsiteY4" fmla="*/ 260350 h 515938"/>
                  <a:gd name="connsiteX5" fmla="*/ 19050 w 234950"/>
                  <a:gd name="connsiteY5" fmla="*/ 514350 h 515938"/>
                  <a:gd name="connsiteX6" fmla="*/ 227013 w 234950"/>
                  <a:gd name="connsiteY6" fmla="*/ 515938 h 515938"/>
                  <a:gd name="connsiteX0" fmla="*/ 234950 w 234950"/>
                  <a:gd name="connsiteY0" fmla="*/ 6350 h 515938"/>
                  <a:gd name="connsiteX1" fmla="*/ 0 w 234950"/>
                  <a:gd name="connsiteY1" fmla="*/ 0 h 515938"/>
                  <a:gd name="connsiteX2" fmla="*/ 12700 w 234950"/>
                  <a:gd name="connsiteY2" fmla="*/ 273050 h 515938"/>
                  <a:gd name="connsiteX3" fmla="*/ 171450 w 234950"/>
                  <a:gd name="connsiteY3" fmla="*/ 273050 h 515938"/>
                  <a:gd name="connsiteX4" fmla="*/ 12700 w 234950"/>
                  <a:gd name="connsiteY4" fmla="*/ 274638 h 515938"/>
                  <a:gd name="connsiteX5" fmla="*/ 19050 w 234950"/>
                  <a:gd name="connsiteY5" fmla="*/ 514350 h 515938"/>
                  <a:gd name="connsiteX6" fmla="*/ 227013 w 234950"/>
                  <a:gd name="connsiteY6" fmla="*/ 515938 h 5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515938">
                    <a:moveTo>
                      <a:pt x="234950" y="6350"/>
                    </a:moveTo>
                    <a:lnTo>
                      <a:pt x="0" y="0"/>
                    </a:lnTo>
                    <a:lnTo>
                      <a:pt x="12700" y="273050"/>
                    </a:lnTo>
                    <a:lnTo>
                      <a:pt x="171450" y="273050"/>
                    </a:lnTo>
                    <a:lnTo>
                      <a:pt x="12700" y="274638"/>
                    </a:lnTo>
                    <a:lnTo>
                      <a:pt x="19050" y="514350"/>
                    </a:lnTo>
                    <a:lnTo>
                      <a:pt x="227013" y="515938"/>
                    </a:ln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7397750" y="2882416"/>
                <a:ext cx="342900" cy="521183"/>
              </a:xfrm>
              <a:custGeom>
                <a:avLst/>
                <a:gdLst>
                  <a:gd name="connsiteX0" fmla="*/ 25400 w 342900"/>
                  <a:gd name="connsiteY0" fmla="*/ 514350 h 514350"/>
                  <a:gd name="connsiteX1" fmla="*/ 0 w 342900"/>
                  <a:gd name="connsiteY1" fmla="*/ 0 h 514350"/>
                  <a:gd name="connsiteX2" fmla="*/ 260350 w 342900"/>
                  <a:gd name="connsiteY2" fmla="*/ 127000 h 514350"/>
                  <a:gd name="connsiteX3" fmla="*/ 31750 w 342900"/>
                  <a:gd name="connsiteY3" fmla="*/ 298450 h 514350"/>
                  <a:gd name="connsiteX4" fmla="*/ 209550 w 342900"/>
                  <a:gd name="connsiteY4" fmla="*/ 323850 h 514350"/>
                  <a:gd name="connsiteX5" fmla="*/ 342900 w 342900"/>
                  <a:gd name="connsiteY5" fmla="*/ 501650 h 514350"/>
                  <a:gd name="connsiteX0" fmla="*/ 25400 w 342900"/>
                  <a:gd name="connsiteY0" fmla="*/ 514350 h 514350"/>
                  <a:gd name="connsiteX1" fmla="*/ 0 w 342900"/>
                  <a:gd name="connsiteY1" fmla="*/ 0 h 514350"/>
                  <a:gd name="connsiteX2" fmla="*/ 260350 w 342900"/>
                  <a:gd name="connsiteY2" fmla="*/ 127000 h 514350"/>
                  <a:gd name="connsiteX3" fmla="*/ 31750 w 342900"/>
                  <a:gd name="connsiteY3" fmla="*/ 298450 h 514350"/>
                  <a:gd name="connsiteX4" fmla="*/ 209550 w 342900"/>
                  <a:gd name="connsiteY4" fmla="*/ 323850 h 514350"/>
                  <a:gd name="connsiteX5" fmla="*/ 342900 w 342900"/>
                  <a:gd name="connsiteY5" fmla="*/ 501650 h 514350"/>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09550 w 342900"/>
                  <a:gd name="connsiteY4" fmla="*/ 3306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30982 w 342900"/>
                  <a:gd name="connsiteY4" fmla="*/ 3687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30982 w 342900"/>
                  <a:gd name="connsiteY4" fmla="*/ 368783 h 521183"/>
                  <a:gd name="connsiteX5" fmla="*/ 342900 w 342900"/>
                  <a:gd name="connsiteY5" fmla="*/ 508483 h 521183"/>
                  <a:gd name="connsiteX0" fmla="*/ 25400 w 342900"/>
                  <a:gd name="connsiteY0" fmla="*/ 521183 h 521183"/>
                  <a:gd name="connsiteX1" fmla="*/ 0 w 342900"/>
                  <a:gd name="connsiteY1" fmla="*/ 6833 h 521183"/>
                  <a:gd name="connsiteX2" fmla="*/ 260350 w 342900"/>
                  <a:gd name="connsiteY2" fmla="*/ 133833 h 521183"/>
                  <a:gd name="connsiteX3" fmla="*/ 31750 w 342900"/>
                  <a:gd name="connsiteY3" fmla="*/ 305283 h 521183"/>
                  <a:gd name="connsiteX4" fmla="*/ 230982 w 342900"/>
                  <a:gd name="connsiteY4" fmla="*/ 368783 h 521183"/>
                  <a:gd name="connsiteX5" fmla="*/ 342900 w 342900"/>
                  <a:gd name="connsiteY5" fmla="*/ 508483 h 52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521183">
                    <a:moveTo>
                      <a:pt x="25400" y="521183"/>
                    </a:moveTo>
                    <a:lnTo>
                      <a:pt x="0" y="6833"/>
                    </a:lnTo>
                    <a:cubicBezTo>
                      <a:pt x="155839" y="-15128"/>
                      <a:pt x="247386" y="12919"/>
                      <a:pt x="260350" y="133833"/>
                    </a:cubicBezTo>
                    <a:cubicBezTo>
                      <a:pt x="265112" y="221939"/>
                      <a:pt x="148431" y="279089"/>
                      <a:pt x="31750" y="305283"/>
                    </a:cubicBezTo>
                    <a:cubicBezTo>
                      <a:pt x="91017" y="313750"/>
                      <a:pt x="176478" y="293641"/>
                      <a:pt x="230982" y="368783"/>
                    </a:cubicBezTo>
                    <a:lnTo>
                      <a:pt x="342900" y="508483"/>
                    </a:ln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6824662" y="2831306"/>
                <a:ext cx="325438" cy="572294"/>
              </a:xfrm>
              <a:custGeom>
                <a:avLst/>
                <a:gdLst>
                  <a:gd name="connsiteX0" fmla="*/ 323850 w 330200"/>
                  <a:gd name="connsiteY0" fmla="*/ 539750 h 539750"/>
                  <a:gd name="connsiteX1" fmla="*/ 330200 w 330200"/>
                  <a:gd name="connsiteY1" fmla="*/ 0 h 539750"/>
                  <a:gd name="connsiteX2" fmla="*/ 330200 w 330200"/>
                  <a:gd name="connsiteY2" fmla="*/ 228600 h 539750"/>
                  <a:gd name="connsiteX3" fmla="*/ 12700 w 330200"/>
                  <a:gd name="connsiteY3" fmla="*/ 209550 h 539750"/>
                  <a:gd name="connsiteX4" fmla="*/ 19050 w 330200"/>
                  <a:gd name="connsiteY4" fmla="*/ 31750 h 539750"/>
                  <a:gd name="connsiteX5" fmla="*/ 0 w 330200"/>
                  <a:gd name="connsiteY5" fmla="*/ 469900 h 539750"/>
                  <a:gd name="connsiteX0" fmla="*/ 323850 w 330200"/>
                  <a:gd name="connsiteY0" fmla="*/ 572294 h 572294"/>
                  <a:gd name="connsiteX1" fmla="*/ 330200 w 330200"/>
                  <a:gd name="connsiteY1" fmla="*/ 32544 h 572294"/>
                  <a:gd name="connsiteX2" fmla="*/ 330200 w 330200"/>
                  <a:gd name="connsiteY2" fmla="*/ 261144 h 572294"/>
                  <a:gd name="connsiteX3" fmla="*/ 12700 w 330200"/>
                  <a:gd name="connsiteY3" fmla="*/ 242094 h 572294"/>
                  <a:gd name="connsiteX4" fmla="*/ 21431 w 330200"/>
                  <a:gd name="connsiteY4" fmla="*/ 0 h 572294"/>
                  <a:gd name="connsiteX5" fmla="*/ 0 w 330200"/>
                  <a:gd name="connsiteY5" fmla="*/ 502444 h 572294"/>
                  <a:gd name="connsiteX0" fmla="*/ 319088 w 325438"/>
                  <a:gd name="connsiteY0" fmla="*/ 572294 h 572294"/>
                  <a:gd name="connsiteX1" fmla="*/ 325438 w 325438"/>
                  <a:gd name="connsiteY1" fmla="*/ 32544 h 572294"/>
                  <a:gd name="connsiteX2" fmla="*/ 325438 w 325438"/>
                  <a:gd name="connsiteY2" fmla="*/ 261144 h 572294"/>
                  <a:gd name="connsiteX3" fmla="*/ 7938 w 325438"/>
                  <a:gd name="connsiteY3" fmla="*/ 242094 h 572294"/>
                  <a:gd name="connsiteX4" fmla="*/ 16669 w 325438"/>
                  <a:gd name="connsiteY4" fmla="*/ 0 h 572294"/>
                  <a:gd name="connsiteX5" fmla="*/ 0 w 325438"/>
                  <a:gd name="connsiteY5" fmla="*/ 552450 h 57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438" h="572294">
                    <a:moveTo>
                      <a:pt x="319088" y="572294"/>
                    </a:moveTo>
                    <a:cubicBezTo>
                      <a:pt x="321205" y="392377"/>
                      <a:pt x="323321" y="212461"/>
                      <a:pt x="325438" y="32544"/>
                    </a:cubicBezTo>
                    <a:lnTo>
                      <a:pt x="325438" y="261144"/>
                    </a:lnTo>
                    <a:lnTo>
                      <a:pt x="7938" y="242094"/>
                    </a:lnTo>
                    <a:lnTo>
                      <a:pt x="16669" y="0"/>
                    </a:lnTo>
                    <a:lnTo>
                      <a:pt x="0" y="552450"/>
                    </a:ln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6273790" y="2831305"/>
                <a:ext cx="355610" cy="515285"/>
              </a:xfrm>
              <a:custGeom>
                <a:avLst/>
                <a:gdLst>
                  <a:gd name="connsiteX0" fmla="*/ 355600 w 355600"/>
                  <a:gd name="connsiteY0" fmla="*/ 120650 h 571500"/>
                  <a:gd name="connsiteX1" fmla="*/ 152400 w 355600"/>
                  <a:gd name="connsiteY1" fmla="*/ 0 h 571500"/>
                  <a:gd name="connsiteX2" fmla="*/ 0 w 355600"/>
                  <a:gd name="connsiteY2" fmla="*/ 298450 h 571500"/>
                  <a:gd name="connsiteX3" fmla="*/ 196850 w 355600"/>
                  <a:gd name="connsiteY3" fmla="*/ 571500 h 571500"/>
                  <a:gd name="connsiteX4" fmla="*/ 323850 w 355600"/>
                  <a:gd name="connsiteY4" fmla="*/ 444500 h 571500"/>
                  <a:gd name="connsiteX0" fmla="*/ 357062 w 357062"/>
                  <a:gd name="connsiteY0" fmla="*/ 120650 h 571500"/>
                  <a:gd name="connsiteX1" fmla="*/ 153862 w 357062"/>
                  <a:gd name="connsiteY1" fmla="*/ 0 h 571500"/>
                  <a:gd name="connsiteX2" fmla="*/ 1462 w 357062"/>
                  <a:gd name="connsiteY2" fmla="*/ 298450 h 571500"/>
                  <a:gd name="connsiteX3" fmla="*/ 198312 w 357062"/>
                  <a:gd name="connsiteY3" fmla="*/ 571500 h 571500"/>
                  <a:gd name="connsiteX4" fmla="*/ 325312 w 357062"/>
                  <a:gd name="connsiteY4" fmla="*/ 444500 h 571500"/>
                  <a:gd name="connsiteX0" fmla="*/ 357237 w 357237"/>
                  <a:gd name="connsiteY0" fmla="*/ 120652 h 571502"/>
                  <a:gd name="connsiteX1" fmla="*/ 154037 w 357237"/>
                  <a:gd name="connsiteY1" fmla="*/ 2 h 571502"/>
                  <a:gd name="connsiteX2" fmla="*/ 1637 w 357237"/>
                  <a:gd name="connsiteY2" fmla="*/ 298452 h 571502"/>
                  <a:gd name="connsiteX3" fmla="*/ 198487 w 357237"/>
                  <a:gd name="connsiteY3" fmla="*/ 571502 h 571502"/>
                  <a:gd name="connsiteX4" fmla="*/ 325487 w 357237"/>
                  <a:gd name="connsiteY4" fmla="*/ 444502 h 571502"/>
                  <a:gd name="connsiteX0" fmla="*/ 357237 w 357237"/>
                  <a:gd name="connsiteY0" fmla="*/ 120711 h 571561"/>
                  <a:gd name="connsiteX1" fmla="*/ 154037 w 357237"/>
                  <a:gd name="connsiteY1" fmla="*/ 61 h 571561"/>
                  <a:gd name="connsiteX2" fmla="*/ 1637 w 357237"/>
                  <a:gd name="connsiteY2" fmla="*/ 298511 h 571561"/>
                  <a:gd name="connsiteX3" fmla="*/ 198487 w 357237"/>
                  <a:gd name="connsiteY3" fmla="*/ 571561 h 571561"/>
                  <a:gd name="connsiteX4" fmla="*/ 325487 w 357237"/>
                  <a:gd name="connsiteY4" fmla="*/ 444561 h 571561"/>
                  <a:gd name="connsiteX0" fmla="*/ 357237 w 357237"/>
                  <a:gd name="connsiteY0" fmla="*/ 120735 h 571585"/>
                  <a:gd name="connsiteX1" fmla="*/ 154037 w 357237"/>
                  <a:gd name="connsiteY1" fmla="*/ 85 h 571585"/>
                  <a:gd name="connsiteX2" fmla="*/ 1637 w 357237"/>
                  <a:gd name="connsiteY2" fmla="*/ 298535 h 571585"/>
                  <a:gd name="connsiteX3" fmla="*/ 198487 w 357237"/>
                  <a:gd name="connsiteY3" fmla="*/ 571585 h 571585"/>
                  <a:gd name="connsiteX4" fmla="*/ 325487 w 357237"/>
                  <a:gd name="connsiteY4" fmla="*/ 444585 h 571585"/>
                  <a:gd name="connsiteX0" fmla="*/ 357237 w 357237"/>
                  <a:gd name="connsiteY0" fmla="*/ 120735 h 571585"/>
                  <a:gd name="connsiteX1" fmla="*/ 154037 w 357237"/>
                  <a:gd name="connsiteY1" fmla="*/ 85 h 571585"/>
                  <a:gd name="connsiteX2" fmla="*/ 1637 w 357237"/>
                  <a:gd name="connsiteY2" fmla="*/ 298535 h 571585"/>
                  <a:gd name="connsiteX3" fmla="*/ 198487 w 357237"/>
                  <a:gd name="connsiteY3" fmla="*/ 571585 h 571585"/>
                  <a:gd name="connsiteX4" fmla="*/ 325487 w 357237"/>
                  <a:gd name="connsiteY4" fmla="*/ 444585 h 571585"/>
                  <a:gd name="connsiteX0" fmla="*/ 355780 w 355780"/>
                  <a:gd name="connsiteY0" fmla="*/ 120735 h 571585"/>
                  <a:gd name="connsiteX1" fmla="*/ 152580 w 355780"/>
                  <a:gd name="connsiteY1" fmla="*/ 85 h 571585"/>
                  <a:gd name="connsiteX2" fmla="*/ 180 w 355780"/>
                  <a:gd name="connsiteY2" fmla="*/ 298535 h 571585"/>
                  <a:gd name="connsiteX3" fmla="*/ 197030 w 355780"/>
                  <a:gd name="connsiteY3" fmla="*/ 571585 h 571585"/>
                  <a:gd name="connsiteX4" fmla="*/ 324030 w 355780"/>
                  <a:gd name="connsiteY4" fmla="*/ 444585 h 571585"/>
                  <a:gd name="connsiteX0" fmla="*/ 355607 w 355607"/>
                  <a:gd name="connsiteY0" fmla="*/ 120735 h 571585"/>
                  <a:gd name="connsiteX1" fmla="*/ 152407 w 355607"/>
                  <a:gd name="connsiteY1" fmla="*/ 85 h 571585"/>
                  <a:gd name="connsiteX2" fmla="*/ 7 w 355607"/>
                  <a:gd name="connsiteY2" fmla="*/ 298535 h 571585"/>
                  <a:gd name="connsiteX3" fmla="*/ 196857 w 355607"/>
                  <a:gd name="connsiteY3" fmla="*/ 571585 h 571585"/>
                  <a:gd name="connsiteX4" fmla="*/ 323857 w 355607"/>
                  <a:gd name="connsiteY4" fmla="*/ 444585 h 571585"/>
                  <a:gd name="connsiteX0" fmla="*/ 355610 w 355610"/>
                  <a:gd name="connsiteY0" fmla="*/ 120735 h 571726"/>
                  <a:gd name="connsiteX1" fmla="*/ 152410 w 355610"/>
                  <a:gd name="connsiteY1" fmla="*/ 85 h 571726"/>
                  <a:gd name="connsiteX2" fmla="*/ 10 w 355610"/>
                  <a:gd name="connsiteY2" fmla="*/ 298535 h 571726"/>
                  <a:gd name="connsiteX3" fmla="*/ 196860 w 355610"/>
                  <a:gd name="connsiteY3" fmla="*/ 571585 h 571726"/>
                  <a:gd name="connsiteX4" fmla="*/ 323860 w 355610"/>
                  <a:gd name="connsiteY4" fmla="*/ 444585 h 571726"/>
                  <a:gd name="connsiteX0" fmla="*/ 355610 w 355610"/>
                  <a:gd name="connsiteY0" fmla="*/ 120735 h 571726"/>
                  <a:gd name="connsiteX1" fmla="*/ 152410 w 355610"/>
                  <a:gd name="connsiteY1" fmla="*/ 85 h 571726"/>
                  <a:gd name="connsiteX2" fmla="*/ 10 w 355610"/>
                  <a:gd name="connsiteY2" fmla="*/ 298535 h 571726"/>
                  <a:gd name="connsiteX3" fmla="*/ 196860 w 355610"/>
                  <a:gd name="connsiteY3" fmla="*/ 571585 h 571726"/>
                  <a:gd name="connsiteX4" fmla="*/ 323860 w 355610"/>
                  <a:gd name="connsiteY4" fmla="*/ 444585 h 571726"/>
                  <a:gd name="connsiteX0" fmla="*/ 355610 w 355610"/>
                  <a:gd name="connsiteY0" fmla="*/ 120735 h 571726"/>
                  <a:gd name="connsiteX1" fmla="*/ 152410 w 355610"/>
                  <a:gd name="connsiteY1" fmla="*/ 85 h 571726"/>
                  <a:gd name="connsiteX2" fmla="*/ 10 w 355610"/>
                  <a:gd name="connsiteY2" fmla="*/ 298535 h 571726"/>
                  <a:gd name="connsiteX3" fmla="*/ 196860 w 355610"/>
                  <a:gd name="connsiteY3" fmla="*/ 571585 h 571726"/>
                  <a:gd name="connsiteX4" fmla="*/ 323860 w 355610"/>
                  <a:gd name="connsiteY4" fmla="*/ 444585 h 571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10" h="571726">
                    <a:moveTo>
                      <a:pt x="355610" y="120735"/>
                    </a:moveTo>
                    <a:cubicBezTo>
                      <a:pt x="325977" y="56706"/>
                      <a:pt x="293962" y="-2560"/>
                      <a:pt x="152410" y="85"/>
                    </a:cubicBezTo>
                    <a:cubicBezTo>
                      <a:pt x="87322" y="-445"/>
                      <a:pt x="804" y="91896"/>
                      <a:pt x="10" y="298535"/>
                    </a:cubicBezTo>
                    <a:cubicBezTo>
                      <a:pt x="-1048" y="484802"/>
                      <a:pt x="81237" y="575818"/>
                      <a:pt x="196860" y="571585"/>
                    </a:cubicBezTo>
                    <a:cubicBezTo>
                      <a:pt x="260624" y="572115"/>
                      <a:pt x="300577" y="522637"/>
                      <a:pt x="323860" y="444585"/>
                    </a:cubicBez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8267700" y="2851098"/>
                <a:ext cx="354271" cy="580041"/>
              </a:xfrm>
              <a:custGeom>
                <a:avLst/>
                <a:gdLst>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495300"/>
                  <a:gd name="connsiteX1" fmla="*/ 336550 w 349250"/>
                  <a:gd name="connsiteY1" fmla="*/ 469900 h 495300"/>
                  <a:gd name="connsiteX2" fmla="*/ 82550 w 349250"/>
                  <a:gd name="connsiteY2" fmla="*/ 215900 h 495300"/>
                  <a:gd name="connsiteX3" fmla="*/ 209550 w 349250"/>
                  <a:gd name="connsiteY3" fmla="*/ 0 h 495300"/>
                  <a:gd name="connsiteX4" fmla="*/ 349250 w 349250"/>
                  <a:gd name="connsiteY4" fmla="*/ 165100 h 495300"/>
                  <a:gd name="connsiteX0" fmla="*/ 0 w 349250"/>
                  <a:gd name="connsiteY0" fmla="*/ 495300 h 541203"/>
                  <a:gd name="connsiteX1" fmla="*/ 336550 w 349250"/>
                  <a:gd name="connsiteY1" fmla="*/ 469900 h 541203"/>
                  <a:gd name="connsiteX2" fmla="*/ 82550 w 349250"/>
                  <a:gd name="connsiteY2" fmla="*/ 215900 h 541203"/>
                  <a:gd name="connsiteX3" fmla="*/ 209550 w 349250"/>
                  <a:gd name="connsiteY3" fmla="*/ 0 h 541203"/>
                  <a:gd name="connsiteX4" fmla="*/ 349250 w 349250"/>
                  <a:gd name="connsiteY4" fmla="*/ 165100 h 541203"/>
                  <a:gd name="connsiteX0" fmla="*/ 0 w 349250"/>
                  <a:gd name="connsiteY0" fmla="*/ 495300 h 579989"/>
                  <a:gd name="connsiteX1" fmla="*/ 336550 w 349250"/>
                  <a:gd name="connsiteY1" fmla="*/ 469900 h 579989"/>
                  <a:gd name="connsiteX2" fmla="*/ 82550 w 349250"/>
                  <a:gd name="connsiteY2" fmla="*/ 215900 h 579989"/>
                  <a:gd name="connsiteX3" fmla="*/ 209550 w 349250"/>
                  <a:gd name="connsiteY3" fmla="*/ 0 h 579989"/>
                  <a:gd name="connsiteX4" fmla="*/ 349250 w 349250"/>
                  <a:gd name="connsiteY4" fmla="*/ 165100 h 579989"/>
                  <a:gd name="connsiteX0" fmla="*/ 0 w 354423"/>
                  <a:gd name="connsiteY0" fmla="*/ 495300 h 579989"/>
                  <a:gd name="connsiteX1" fmla="*/ 336550 w 354423"/>
                  <a:gd name="connsiteY1" fmla="*/ 469900 h 579989"/>
                  <a:gd name="connsiteX2" fmla="*/ 82550 w 354423"/>
                  <a:gd name="connsiteY2" fmla="*/ 215900 h 579989"/>
                  <a:gd name="connsiteX3" fmla="*/ 209550 w 354423"/>
                  <a:gd name="connsiteY3" fmla="*/ 0 h 579989"/>
                  <a:gd name="connsiteX4" fmla="*/ 349250 w 354423"/>
                  <a:gd name="connsiteY4" fmla="*/ 165100 h 579989"/>
                  <a:gd name="connsiteX0" fmla="*/ 0 w 356302"/>
                  <a:gd name="connsiteY0" fmla="*/ 495352 h 580041"/>
                  <a:gd name="connsiteX1" fmla="*/ 336550 w 356302"/>
                  <a:gd name="connsiteY1" fmla="*/ 469952 h 580041"/>
                  <a:gd name="connsiteX2" fmla="*/ 82550 w 356302"/>
                  <a:gd name="connsiteY2" fmla="*/ 215952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82550 w 356302"/>
                  <a:gd name="connsiteY2" fmla="*/ 215952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82550 w 356302"/>
                  <a:gd name="connsiteY2" fmla="*/ 215952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6302"/>
                  <a:gd name="connsiteY0" fmla="*/ 495352 h 580041"/>
                  <a:gd name="connsiteX1" fmla="*/ 336550 w 356302"/>
                  <a:gd name="connsiteY1" fmla="*/ 469952 h 580041"/>
                  <a:gd name="connsiteX2" fmla="*/ 56357 w 356302"/>
                  <a:gd name="connsiteY2" fmla="*/ 208808 h 580041"/>
                  <a:gd name="connsiteX3" fmla="*/ 209550 w 356302"/>
                  <a:gd name="connsiteY3" fmla="*/ 52 h 580041"/>
                  <a:gd name="connsiteX4" fmla="*/ 349250 w 356302"/>
                  <a:gd name="connsiteY4" fmla="*/ 165152 h 580041"/>
                  <a:gd name="connsiteX0" fmla="*/ 0 w 354271"/>
                  <a:gd name="connsiteY0" fmla="*/ 495352 h 580041"/>
                  <a:gd name="connsiteX1" fmla="*/ 336550 w 354271"/>
                  <a:gd name="connsiteY1" fmla="*/ 469952 h 580041"/>
                  <a:gd name="connsiteX2" fmla="*/ 56357 w 354271"/>
                  <a:gd name="connsiteY2" fmla="*/ 208808 h 580041"/>
                  <a:gd name="connsiteX3" fmla="*/ 209550 w 354271"/>
                  <a:gd name="connsiteY3" fmla="*/ 52 h 580041"/>
                  <a:gd name="connsiteX4" fmla="*/ 349250 w 354271"/>
                  <a:gd name="connsiteY4" fmla="*/ 165152 h 580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71" h="580041">
                    <a:moveTo>
                      <a:pt x="0" y="495352"/>
                    </a:moveTo>
                    <a:cubicBezTo>
                      <a:pt x="76465" y="605947"/>
                      <a:pt x="324379" y="618913"/>
                      <a:pt x="336550" y="469952"/>
                    </a:cubicBezTo>
                    <a:cubicBezTo>
                      <a:pt x="309033" y="287654"/>
                      <a:pt x="57681" y="372055"/>
                      <a:pt x="56357" y="208808"/>
                    </a:cubicBezTo>
                    <a:cubicBezTo>
                      <a:pt x="58208" y="96359"/>
                      <a:pt x="91016" y="5345"/>
                      <a:pt x="209550" y="52"/>
                    </a:cubicBezTo>
                    <a:cubicBezTo>
                      <a:pt x="251355" y="-2065"/>
                      <a:pt x="381264" y="60113"/>
                      <a:pt x="349250" y="165152"/>
                    </a:cubicBez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4973636" y="3695859"/>
                <a:ext cx="328613" cy="552244"/>
              </a:xfrm>
              <a:custGeom>
                <a:avLst/>
                <a:gdLst>
                  <a:gd name="connsiteX0" fmla="*/ 323850 w 323850"/>
                  <a:gd name="connsiteY0" fmla="*/ 6350 h 400050"/>
                  <a:gd name="connsiteX1" fmla="*/ 38100 w 323850"/>
                  <a:gd name="connsiteY1" fmla="*/ 0 h 400050"/>
                  <a:gd name="connsiteX2" fmla="*/ 260350 w 323850"/>
                  <a:gd name="connsiteY2" fmla="*/ 336550 h 400050"/>
                  <a:gd name="connsiteX3" fmla="*/ 0 w 323850"/>
                  <a:gd name="connsiteY3" fmla="*/ 400050 h 400050"/>
                  <a:gd name="connsiteX0" fmla="*/ 323850 w 323850"/>
                  <a:gd name="connsiteY0" fmla="*/ 65640 h 459340"/>
                  <a:gd name="connsiteX1" fmla="*/ 38100 w 323850"/>
                  <a:gd name="connsiteY1" fmla="*/ 59290 h 459340"/>
                  <a:gd name="connsiteX2" fmla="*/ 260350 w 323850"/>
                  <a:gd name="connsiteY2" fmla="*/ 395840 h 459340"/>
                  <a:gd name="connsiteX3" fmla="*/ 0 w 323850"/>
                  <a:gd name="connsiteY3" fmla="*/ 459340 h 459340"/>
                  <a:gd name="connsiteX0" fmla="*/ 323850 w 323850"/>
                  <a:gd name="connsiteY0" fmla="*/ 90158 h 483858"/>
                  <a:gd name="connsiteX1" fmla="*/ 38100 w 323850"/>
                  <a:gd name="connsiteY1" fmla="*/ 83808 h 483858"/>
                  <a:gd name="connsiteX2" fmla="*/ 260350 w 323850"/>
                  <a:gd name="connsiteY2" fmla="*/ 420358 h 483858"/>
                  <a:gd name="connsiteX3" fmla="*/ 0 w 323850"/>
                  <a:gd name="connsiteY3" fmla="*/ 483858 h 483858"/>
                  <a:gd name="connsiteX0" fmla="*/ 323850 w 323850"/>
                  <a:gd name="connsiteY0" fmla="*/ 90158 h 483858"/>
                  <a:gd name="connsiteX1" fmla="*/ 38100 w 323850"/>
                  <a:gd name="connsiteY1" fmla="*/ 83808 h 483858"/>
                  <a:gd name="connsiteX2" fmla="*/ 260350 w 323850"/>
                  <a:gd name="connsiteY2" fmla="*/ 420358 h 483858"/>
                  <a:gd name="connsiteX3" fmla="*/ 0 w 323850"/>
                  <a:gd name="connsiteY3" fmla="*/ 483858 h 483858"/>
                  <a:gd name="connsiteX0" fmla="*/ 323850 w 323850"/>
                  <a:gd name="connsiteY0" fmla="*/ 83328 h 477028"/>
                  <a:gd name="connsiteX1" fmla="*/ 38100 w 323850"/>
                  <a:gd name="connsiteY1" fmla="*/ 76978 h 477028"/>
                  <a:gd name="connsiteX2" fmla="*/ 260350 w 323850"/>
                  <a:gd name="connsiteY2" fmla="*/ 413528 h 477028"/>
                  <a:gd name="connsiteX3" fmla="*/ 0 w 323850"/>
                  <a:gd name="connsiteY3" fmla="*/ 477028 h 477028"/>
                  <a:gd name="connsiteX0" fmla="*/ 323850 w 323850"/>
                  <a:gd name="connsiteY0" fmla="*/ 101441 h 495141"/>
                  <a:gd name="connsiteX1" fmla="*/ 38100 w 323850"/>
                  <a:gd name="connsiteY1" fmla="*/ 95091 h 495141"/>
                  <a:gd name="connsiteX2" fmla="*/ 260350 w 323850"/>
                  <a:gd name="connsiteY2" fmla="*/ 431641 h 495141"/>
                  <a:gd name="connsiteX3" fmla="*/ 0 w 323850"/>
                  <a:gd name="connsiteY3" fmla="*/ 495141 h 495141"/>
                  <a:gd name="connsiteX0" fmla="*/ 323850 w 323850"/>
                  <a:gd name="connsiteY0" fmla="*/ 101441 h 495141"/>
                  <a:gd name="connsiteX1" fmla="*/ 38100 w 323850"/>
                  <a:gd name="connsiteY1" fmla="*/ 95091 h 495141"/>
                  <a:gd name="connsiteX2" fmla="*/ 260350 w 323850"/>
                  <a:gd name="connsiteY2" fmla="*/ 431641 h 495141"/>
                  <a:gd name="connsiteX3" fmla="*/ 0 w 323850"/>
                  <a:gd name="connsiteY3" fmla="*/ 495141 h 495141"/>
                  <a:gd name="connsiteX0" fmla="*/ 323850 w 323850"/>
                  <a:gd name="connsiteY0" fmla="*/ 101441 h 511842"/>
                  <a:gd name="connsiteX1" fmla="*/ 38100 w 323850"/>
                  <a:gd name="connsiteY1" fmla="*/ 95091 h 511842"/>
                  <a:gd name="connsiteX2" fmla="*/ 260350 w 323850"/>
                  <a:gd name="connsiteY2" fmla="*/ 431641 h 511842"/>
                  <a:gd name="connsiteX3" fmla="*/ 0 w 323850"/>
                  <a:gd name="connsiteY3" fmla="*/ 495141 h 511842"/>
                  <a:gd name="connsiteX0" fmla="*/ 323850 w 323850"/>
                  <a:gd name="connsiteY0" fmla="*/ 101441 h 541798"/>
                  <a:gd name="connsiteX1" fmla="*/ 38100 w 323850"/>
                  <a:gd name="connsiteY1" fmla="*/ 95091 h 541798"/>
                  <a:gd name="connsiteX2" fmla="*/ 260350 w 323850"/>
                  <a:gd name="connsiteY2" fmla="*/ 431641 h 541798"/>
                  <a:gd name="connsiteX3" fmla="*/ 0 w 323850"/>
                  <a:gd name="connsiteY3" fmla="*/ 495141 h 541798"/>
                  <a:gd name="connsiteX0" fmla="*/ 328613 w 328613"/>
                  <a:gd name="connsiteY0" fmla="*/ 101441 h 531555"/>
                  <a:gd name="connsiteX1" fmla="*/ 42863 w 328613"/>
                  <a:gd name="connsiteY1" fmla="*/ 95091 h 531555"/>
                  <a:gd name="connsiteX2" fmla="*/ 265113 w 328613"/>
                  <a:gd name="connsiteY2" fmla="*/ 431641 h 531555"/>
                  <a:gd name="connsiteX3" fmla="*/ 0 w 328613"/>
                  <a:gd name="connsiteY3" fmla="*/ 476091 h 531555"/>
                  <a:gd name="connsiteX0" fmla="*/ 328613 w 328613"/>
                  <a:gd name="connsiteY0" fmla="*/ 101441 h 552244"/>
                  <a:gd name="connsiteX1" fmla="*/ 42863 w 328613"/>
                  <a:gd name="connsiteY1" fmla="*/ 95091 h 552244"/>
                  <a:gd name="connsiteX2" fmla="*/ 265113 w 328613"/>
                  <a:gd name="connsiteY2" fmla="*/ 431641 h 552244"/>
                  <a:gd name="connsiteX3" fmla="*/ 0 w 328613"/>
                  <a:gd name="connsiteY3" fmla="*/ 476091 h 552244"/>
                </a:gdLst>
                <a:ahLst/>
                <a:cxnLst>
                  <a:cxn ang="0">
                    <a:pos x="connsiteX0" y="connsiteY0"/>
                  </a:cxn>
                  <a:cxn ang="0">
                    <a:pos x="connsiteX1" y="connsiteY1"/>
                  </a:cxn>
                  <a:cxn ang="0">
                    <a:pos x="connsiteX2" y="connsiteY2"/>
                  </a:cxn>
                  <a:cxn ang="0">
                    <a:pos x="connsiteX3" y="connsiteY3"/>
                  </a:cxn>
                </a:cxnLst>
                <a:rect l="l" t="t" r="r" b="b"/>
                <a:pathLst>
                  <a:path w="328613" h="552244">
                    <a:moveTo>
                      <a:pt x="328613" y="101441"/>
                    </a:moveTo>
                    <a:cubicBezTo>
                      <a:pt x="288132" y="-41169"/>
                      <a:pt x="57150" y="-24235"/>
                      <a:pt x="42863" y="95091"/>
                    </a:cubicBezTo>
                    <a:cubicBezTo>
                      <a:pt x="43127" y="252518"/>
                      <a:pt x="274374" y="269452"/>
                      <a:pt x="265113" y="431641"/>
                    </a:cubicBezTo>
                    <a:cubicBezTo>
                      <a:pt x="245005" y="579014"/>
                      <a:pt x="98688" y="588275"/>
                      <a:pt x="0" y="476091"/>
                    </a:cubicBez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4438650" y="3702050"/>
                <a:ext cx="431800" cy="508000"/>
              </a:xfrm>
              <a:custGeom>
                <a:avLst/>
                <a:gdLst>
                  <a:gd name="connsiteX0" fmla="*/ 431800 w 431800"/>
                  <a:gd name="connsiteY0" fmla="*/ 0 h 508000"/>
                  <a:gd name="connsiteX1" fmla="*/ 228600 w 431800"/>
                  <a:gd name="connsiteY1" fmla="*/ 508000 h 508000"/>
                  <a:gd name="connsiteX2" fmla="*/ 0 w 431800"/>
                  <a:gd name="connsiteY2" fmla="*/ 6350 h 508000"/>
                </a:gdLst>
                <a:ahLst/>
                <a:cxnLst>
                  <a:cxn ang="0">
                    <a:pos x="connsiteX0" y="connsiteY0"/>
                  </a:cxn>
                  <a:cxn ang="0">
                    <a:pos x="connsiteX1" y="connsiteY1"/>
                  </a:cxn>
                  <a:cxn ang="0">
                    <a:pos x="connsiteX2" y="connsiteY2"/>
                  </a:cxn>
                </a:cxnLst>
                <a:rect l="l" t="t" r="r" b="b"/>
                <a:pathLst>
                  <a:path w="431800" h="508000">
                    <a:moveTo>
                      <a:pt x="431800" y="0"/>
                    </a:moveTo>
                    <a:lnTo>
                      <a:pt x="228600" y="508000"/>
                    </a:lnTo>
                    <a:lnTo>
                      <a:pt x="0" y="6350"/>
                    </a:ln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3790950" y="3676650"/>
                <a:ext cx="393700" cy="539750"/>
              </a:xfrm>
              <a:custGeom>
                <a:avLst/>
                <a:gdLst>
                  <a:gd name="connsiteX0" fmla="*/ 393700 w 393700"/>
                  <a:gd name="connsiteY0" fmla="*/ 12700 h 539750"/>
                  <a:gd name="connsiteX1" fmla="*/ 0 w 393700"/>
                  <a:gd name="connsiteY1" fmla="*/ 0 h 539750"/>
                  <a:gd name="connsiteX2" fmla="*/ 203200 w 393700"/>
                  <a:gd name="connsiteY2" fmla="*/ 12700 h 539750"/>
                  <a:gd name="connsiteX3" fmla="*/ 196850 w 393700"/>
                  <a:gd name="connsiteY3" fmla="*/ 539750 h 539750"/>
                </a:gdLst>
                <a:ahLst/>
                <a:cxnLst>
                  <a:cxn ang="0">
                    <a:pos x="connsiteX0" y="connsiteY0"/>
                  </a:cxn>
                  <a:cxn ang="0">
                    <a:pos x="connsiteX1" y="connsiteY1"/>
                  </a:cxn>
                  <a:cxn ang="0">
                    <a:pos x="connsiteX2" y="connsiteY2"/>
                  </a:cxn>
                  <a:cxn ang="0">
                    <a:pos x="connsiteX3" y="connsiteY3"/>
                  </a:cxn>
                </a:cxnLst>
                <a:rect l="l" t="t" r="r" b="b"/>
                <a:pathLst>
                  <a:path w="393700" h="539750">
                    <a:moveTo>
                      <a:pt x="393700" y="12700"/>
                    </a:moveTo>
                    <a:lnTo>
                      <a:pt x="0" y="0"/>
                    </a:lnTo>
                    <a:lnTo>
                      <a:pt x="203200" y="12700"/>
                    </a:lnTo>
                    <a:cubicBezTo>
                      <a:pt x="201083" y="188383"/>
                      <a:pt x="198967" y="364067"/>
                      <a:pt x="196850" y="539750"/>
                    </a:cubicBezTo>
                  </a:path>
                </a:pathLst>
              </a:custGeom>
              <a:noFill/>
              <a:ln w="2540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451" y="365760"/>
            <a:ext cx="2553910" cy="6157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439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3756"/>
            <a:ext cx="9144000" cy="6190488"/>
          </a:xfrm>
          <a:prstGeom prst="rect">
            <a:avLst/>
          </a:prstGeom>
        </p:spPr>
      </p:pic>
      <p:sp>
        <p:nvSpPr>
          <p:cNvPr id="2" name="Text Placeholder 1"/>
          <p:cNvSpPr>
            <a:spLocks noGrp="1"/>
          </p:cNvSpPr>
          <p:nvPr>
            <p:ph type="body" sz="quarter" idx="10"/>
          </p:nvPr>
        </p:nvSpPr>
        <p:spPr/>
        <p:txBody>
          <a:bodyPr/>
          <a:lstStyle/>
          <a:p>
            <a:r>
              <a:rPr lang="en-US" dirty="0"/>
              <a:t>Acropolis of Athens, from the Hill of Philopappus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Tree>
    <p:extLst>
      <p:ext uri="{BB962C8B-B14F-4D97-AF65-F5344CB8AC3E}">
        <p14:creationId xmlns:p14="http://schemas.microsoft.com/office/powerpoint/2010/main" val="1195350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3150" y="422911"/>
            <a:ext cx="4113351"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Portrait head of Emperor Claudius, 1st century AD</a:t>
            </a:r>
          </a:p>
        </p:txBody>
      </p:sp>
      <p:sp>
        <p:nvSpPr>
          <p:cNvPr id="8" name="Text Placeholder 2"/>
          <p:cNvSpPr>
            <a:spLocks noGrp="1"/>
          </p:cNvSpPr>
          <p:nvPr>
            <p:ph type="body" sz="quarter" idx="12"/>
          </p:nvPr>
        </p:nvSpPr>
        <p:spPr/>
        <p:txBody>
          <a:bodyPr/>
          <a:lstStyle/>
          <a:p>
            <a:r>
              <a:rPr lang="en-US" dirty="0"/>
              <a:t>3:4</a:t>
            </a:r>
          </a:p>
        </p:txBody>
      </p:sp>
      <p:sp>
        <p:nvSpPr>
          <p:cNvPr id="9" name="Title 3"/>
          <p:cNvSpPr>
            <a:spLocks noGrp="1"/>
          </p:cNvSpPr>
          <p:nvPr>
            <p:ph type="title"/>
          </p:nvPr>
        </p:nvSpPr>
        <p:spPr/>
        <p:txBody>
          <a:bodyPr/>
          <a:lstStyle/>
          <a:p>
            <a:r>
              <a:rPr lang="en-US" dirty="0"/>
              <a:t>We were telling you beforehand that we are to suffer, as has happened and as you know</a:t>
            </a:r>
          </a:p>
        </p:txBody>
      </p:sp>
    </p:spTree>
    <p:extLst>
      <p:ext uri="{BB962C8B-B14F-4D97-AF65-F5344CB8AC3E}">
        <p14:creationId xmlns:p14="http://schemas.microsoft.com/office/powerpoint/2010/main" val="1944046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r="6282"/>
          <a:stretch/>
        </p:blipFill>
        <p:spPr bwMode="auto">
          <a:xfrm>
            <a:off x="1897099" y="369331"/>
            <a:ext cx="7246902" cy="615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Lekythos (oil flask) depicting the messenger god Hermes, 5th century BC</a:t>
            </a:r>
          </a:p>
        </p:txBody>
      </p:sp>
      <p:sp>
        <p:nvSpPr>
          <p:cNvPr id="8" name="Text Placeholder 2"/>
          <p:cNvSpPr>
            <a:spLocks noGrp="1"/>
          </p:cNvSpPr>
          <p:nvPr>
            <p:ph type="body" sz="quarter" idx="12"/>
          </p:nvPr>
        </p:nvSpPr>
        <p:spPr/>
        <p:txBody>
          <a:bodyPr/>
          <a:lstStyle/>
          <a:p>
            <a:r>
              <a:rPr lang="en-US" dirty="0"/>
              <a:t>3:5</a:t>
            </a:r>
          </a:p>
        </p:txBody>
      </p:sp>
      <p:sp>
        <p:nvSpPr>
          <p:cNvPr id="9" name="Title 3"/>
          <p:cNvSpPr>
            <a:spLocks noGrp="1"/>
          </p:cNvSpPr>
          <p:nvPr>
            <p:ph type="title"/>
          </p:nvPr>
        </p:nvSpPr>
        <p:spPr/>
        <p:txBody>
          <a:bodyPr/>
          <a:lstStyle/>
          <a:p>
            <a:r>
              <a:rPr lang="en-US" dirty="0"/>
              <a:t>For this reason, when I could wait no longer, I sent to find out about your faith</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69332"/>
            <a:ext cx="2467788"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2377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01b PLBL, PCB size\16 Trees, Plants, and Flowers\02 Field Crops and Garden Plants\Wheat\Wheatfield and path near Mount Tabor, tb0410038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Wheatfield and path near Mount Tabor</a:t>
            </a:r>
          </a:p>
        </p:txBody>
      </p:sp>
      <p:sp>
        <p:nvSpPr>
          <p:cNvPr id="8" name="Text Placeholder 2"/>
          <p:cNvSpPr>
            <a:spLocks noGrp="1"/>
          </p:cNvSpPr>
          <p:nvPr>
            <p:ph type="body" sz="quarter" idx="12"/>
          </p:nvPr>
        </p:nvSpPr>
        <p:spPr/>
        <p:txBody>
          <a:bodyPr/>
          <a:lstStyle/>
          <a:p>
            <a:r>
              <a:rPr lang="en-US" dirty="0"/>
              <a:t>3:5</a:t>
            </a:r>
          </a:p>
        </p:txBody>
      </p:sp>
      <p:sp>
        <p:nvSpPr>
          <p:cNvPr id="9" name="Title 3"/>
          <p:cNvSpPr>
            <a:spLocks noGrp="1"/>
          </p:cNvSpPr>
          <p:nvPr>
            <p:ph type="title"/>
          </p:nvPr>
        </p:nvSpPr>
        <p:spPr/>
        <p:txBody>
          <a:bodyPr/>
          <a:lstStyle/>
          <a:p>
            <a:r>
              <a:rPr lang="en-US" dirty="0"/>
              <a:t>Lest somehow the tempter had tempted you, and our labor would be in vain</a:t>
            </a:r>
          </a:p>
        </p:txBody>
      </p:sp>
    </p:spTree>
    <p:extLst>
      <p:ext uri="{BB962C8B-B14F-4D97-AF65-F5344CB8AC3E}">
        <p14:creationId xmlns:p14="http://schemas.microsoft.com/office/powerpoint/2010/main" val="37786694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France Museums\Lyon Roman-Gallo Museum-pcb\Rejected pottery baked together, failed, defective, waster, from Croix-Rousse hill at Lyon, 1st c AD, tb0917193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038"/>
            <a:ext cx="9144000" cy="6510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Ruined pottery dishes baked together, from Croix-Rousse hill at Lyon, 1st century AD</a:t>
            </a:r>
          </a:p>
        </p:txBody>
      </p:sp>
      <p:sp>
        <p:nvSpPr>
          <p:cNvPr id="8" name="Text Placeholder 2"/>
          <p:cNvSpPr>
            <a:spLocks noGrp="1"/>
          </p:cNvSpPr>
          <p:nvPr>
            <p:ph type="body" sz="quarter" idx="12"/>
          </p:nvPr>
        </p:nvSpPr>
        <p:spPr/>
        <p:txBody>
          <a:bodyPr/>
          <a:lstStyle/>
          <a:p>
            <a:r>
              <a:rPr lang="en-US" dirty="0"/>
              <a:t>3:5</a:t>
            </a:r>
          </a:p>
        </p:txBody>
      </p:sp>
      <p:sp>
        <p:nvSpPr>
          <p:cNvPr id="9" name="Title 3"/>
          <p:cNvSpPr>
            <a:spLocks noGrp="1"/>
          </p:cNvSpPr>
          <p:nvPr>
            <p:ph type="title"/>
          </p:nvPr>
        </p:nvSpPr>
        <p:spPr/>
        <p:txBody>
          <a:bodyPr/>
          <a:lstStyle/>
          <a:p>
            <a:r>
              <a:rPr lang="en-US" dirty="0"/>
              <a:t>Lest somehow the tempter had tempted you, and our labor would be in vain</a:t>
            </a:r>
          </a:p>
        </p:txBody>
      </p:sp>
    </p:spTree>
    <p:extLst>
      <p:ext uri="{BB962C8B-B14F-4D97-AF65-F5344CB8AC3E}">
        <p14:creationId xmlns:p14="http://schemas.microsoft.com/office/powerpoint/2010/main" val="1417256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Second user.7DNW38V.001\Documents\Jobs\BiblePlaces project\p\Bedouin tent at Hazor, tb0113104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919"/>
            <a:ext cx="9144001" cy="61261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at </a:t>
            </a:r>
            <a:r>
              <a:rPr lang="en-US" dirty="0" err="1"/>
              <a:t>Hazor</a:t>
            </a:r>
            <a:endParaRPr lang="en-US" dirty="0"/>
          </a:p>
        </p:txBody>
      </p:sp>
      <p:sp>
        <p:nvSpPr>
          <p:cNvPr id="8" name="Text Placeholder 2"/>
          <p:cNvSpPr>
            <a:spLocks noGrp="1"/>
          </p:cNvSpPr>
          <p:nvPr>
            <p:ph type="body" sz="quarter" idx="12"/>
          </p:nvPr>
        </p:nvSpPr>
        <p:spPr/>
        <p:txBody>
          <a:bodyPr/>
          <a:lstStyle/>
          <a:p>
            <a:r>
              <a:rPr lang="en-US" dirty="0"/>
              <a:t>3:5</a:t>
            </a:r>
          </a:p>
        </p:txBody>
      </p:sp>
      <p:sp>
        <p:nvSpPr>
          <p:cNvPr id="9" name="Title 3"/>
          <p:cNvSpPr>
            <a:spLocks noGrp="1"/>
          </p:cNvSpPr>
          <p:nvPr>
            <p:ph type="title"/>
          </p:nvPr>
        </p:nvSpPr>
        <p:spPr/>
        <p:txBody>
          <a:bodyPr/>
          <a:lstStyle/>
          <a:p>
            <a:r>
              <a:rPr lang="en-US" dirty="0"/>
              <a:t>Lest somehow the tempter had tempted you, and our labor would be in vain</a:t>
            </a:r>
          </a:p>
        </p:txBody>
      </p:sp>
    </p:spTree>
    <p:extLst>
      <p:ext uri="{BB962C8B-B14F-4D97-AF65-F5344CB8AC3E}">
        <p14:creationId xmlns:p14="http://schemas.microsoft.com/office/powerpoint/2010/main" val="2200420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 made of goat and sheep hair</a:t>
            </a:r>
          </a:p>
        </p:txBody>
      </p:sp>
      <p:sp>
        <p:nvSpPr>
          <p:cNvPr id="8" name="Text Placeholder 2"/>
          <p:cNvSpPr>
            <a:spLocks noGrp="1"/>
          </p:cNvSpPr>
          <p:nvPr>
            <p:ph type="body" sz="quarter" idx="12"/>
          </p:nvPr>
        </p:nvSpPr>
        <p:spPr/>
        <p:txBody>
          <a:bodyPr/>
          <a:lstStyle/>
          <a:p>
            <a:r>
              <a:rPr lang="en-US" dirty="0"/>
              <a:t>3:5</a:t>
            </a:r>
          </a:p>
        </p:txBody>
      </p:sp>
      <p:sp>
        <p:nvSpPr>
          <p:cNvPr id="9" name="Title 3"/>
          <p:cNvSpPr>
            <a:spLocks noGrp="1"/>
          </p:cNvSpPr>
          <p:nvPr>
            <p:ph type="title"/>
          </p:nvPr>
        </p:nvSpPr>
        <p:spPr/>
        <p:txBody>
          <a:bodyPr/>
          <a:lstStyle/>
          <a:p>
            <a:r>
              <a:rPr lang="en-US" dirty="0"/>
              <a:t>Lest somehow the tempter had tempted you, and our labor would be in vain</a:t>
            </a:r>
          </a:p>
        </p:txBody>
      </p:sp>
      <p:pic>
        <p:nvPicPr>
          <p:cNvPr id="4" name="Picture 3">
            <a:extLst>
              <a:ext uri="{FF2B5EF4-FFF2-40B4-BE49-F238E27FC236}">
                <a16:creationId xmlns:a16="http://schemas.microsoft.com/office/drawing/2014/main" id="{BEEC434F-F61A-9A41-BFFB-994BB4F65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21632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CFDE764-B725-4EA4-B2B4-D4BD708830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308"/>
            <a:ext cx="9144000" cy="6501384"/>
          </a:xfrm>
          <a:prstGeom prst="rect">
            <a:avLst/>
          </a:prstGeom>
        </p:spPr>
      </p:pic>
      <p:sp>
        <p:nvSpPr>
          <p:cNvPr id="2" name="Text Placeholder 1"/>
          <p:cNvSpPr>
            <a:spLocks noGrp="1"/>
          </p:cNvSpPr>
          <p:nvPr>
            <p:ph type="body" sz="quarter" idx="10"/>
          </p:nvPr>
        </p:nvSpPr>
        <p:spPr/>
        <p:txBody>
          <a:bodyPr/>
          <a:lstStyle/>
          <a:p>
            <a:r>
              <a:rPr lang="en-US" dirty="0"/>
              <a:t>Letter mentioning a man named Timothy, 1st century AD</a:t>
            </a:r>
          </a:p>
        </p:txBody>
      </p:sp>
      <p:sp>
        <p:nvSpPr>
          <p:cNvPr id="3" name="Text Placeholder 2"/>
          <p:cNvSpPr>
            <a:spLocks noGrp="1"/>
          </p:cNvSpPr>
          <p:nvPr>
            <p:ph type="body" sz="quarter" idx="12"/>
          </p:nvPr>
        </p:nvSpPr>
        <p:spPr/>
        <p:txBody>
          <a:bodyPr/>
          <a:lstStyle/>
          <a:p>
            <a:r>
              <a:rPr lang="en-US" dirty="0"/>
              <a:t>3:6</a:t>
            </a:r>
          </a:p>
        </p:txBody>
      </p:sp>
      <p:sp>
        <p:nvSpPr>
          <p:cNvPr id="4" name="Title 3"/>
          <p:cNvSpPr>
            <a:spLocks noGrp="1"/>
          </p:cNvSpPr>
          <p:nvPr>
            <p:ph type="title"/>
          </p:nvPr>
        </p:nvSpPr>
        <p:spPr/>
        <p:txBody>
          <a:bodyPr/>
          <a:lstStyle/>
          <a:p>
            <a:r>
              <a:rPr lang="en-US" dirty="0"/>
              <a:t>But now Timothy has come to us from you</a:t>
            </a:r>
          </a:p>
        </p:txBody>
      </p:sp>
      <p:sp>
        <p:nvSpPr>
          <p:cNvPr id="7" name="Rounded Rectangle 6"/>
          <p:cNvSpPr/>
          <p:nvPr/>
        </p:nvSpPr>
        <p:spPr>
          <a:xfrm>
            <a:off x="2279650" y="1917700"/>
            <a:ext cx="2622550" cy="533400"/>
          </a:xfrm>
          <a:prstGeom prst="roundRect">
            <a:avLst/>
          </a:prstGeom>
          <a:noFill/>
          <a:ln w="19050"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32659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54BAC26-7D73-443E-B10D-8529E2B88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View north from the Acrocorinth</a:t>
            </a:r>
          </a:p>
        </p:txBody>
      </p:sp>
      <p:sp>
        <p:nvSpPr>
          <p:cNvPr id="3" name="Text Placeholder 2"/>
          <p:cNvSpPr>
            <a:spLocks noGrp="1"/>
          </p:cNvSpPr>
          <p:nvPr>
            <p:ph type="body" sz="quarter" idx="12"/>
          </p:nvPr>
        </p:nvSpPr>
        <p:spPr/>
        <p:txBody>
          <a:bodyPr/>
          <a:lstStyle/>
          <a:p>
            <a:r>
              <a:rPr lang="en-US" dirty="0"/>
              <a:t>3:6</a:t>
            </a:r>
          </a:p>
        </p:txBody>
      </p:sp>
      <p:sp>
        <p:nvSpPr>
          <p:cNvPr id="4" name="Title 3"/>
          <p:cNvSpPr>
            <a:spLocks noGrp="1"/>
          </p:cNvSpPr>
          <p:nvPr>
            <p:ph type="title"/>
          </p:nvPr>
        </p:nvSpPr>
        <p:spPr/>
        <p:txBody>
          <a:bodyPr/>
          <a:lstStyle/>
          <a:p>
            <a:r>
              <a:rPr lang="en-US" dirty="0"/>
              <a:t>But now Timothy has come to us from you</a:t>
            </a:r>
          </a:p>
        </p:txBody>
      </p:sp>
    </p:spTree>
    <p:extLst>
      <p:ext uri="{BB962C8B-B14F-4D97-AF65-F5344CB8AC3E}">
        <p14:creationId xmlns:p14="http://schemas.microsoft.com/office/powerpoint/2010/main" val="2316776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54BAC26-7D73-443E-B10D-8529E2B88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View north from the Acrocorinth</a:t>
            </a:r>
          </a:p>
        </p:txBody>
      </p:sp>
      <p:sp>
        <p:nvSpPr>
          <p:cNvPr id="3" name="Text Placeholder 2"/>
          <p:cNvSpPr>
            <a:spLocks noGrp="1"/>
          </p:cNvSpPr>
          <p:nvPr>
            <p:ph type="body" sz="quarter" idx="12"/>
          </p:nvPr>
        </p:nvSpPr>
        <p:spPr/>
        <p:txBody>
          <a:bodyPr/>
          <a:lstStyle/>
          <a:p>
            <a:r>
              <a:rPr lang="en-US" dirty="0"/>
              <a:t>3:6</a:t>
            </a:r>
          </a:p>
        </p:txBody>
      </p:sp>
      <p:sp>
        <p:nvSpPr>
          <p:cNvPr id="4" name="Title 3"/>
          <p:cNvSpPr>
            <a:spLocks noGrp="1"/>
          </p:cNvSpPr>
          <p:nvPr>
            <p:ph type="title"/>
          </p:nvPr>
        </p:nvSpPr>
        <p:spPr/>
        <p:txBody>
          <a:bodyPr/>
          <a:lstStyle/>
          <a:p>
            <a:r>
              <a:rPr lang="en-US" dirty="0"/>
              <a:t>But now Timothy has come to us from you</a:t>
            </a:r>
          </a:p>
        </p:txBody>
      </p:sp>
      <p:sp>
        <p:nvSpPr>
          <p:cNvPr id="7" name="Text Box 5">
            <a:extLst>
              <a:ext uri="{FF2B5EF4-FFF2-40B4-BE49-F238E27FC236}">
                <a16:creationId xmlns:a16="http://schemas.microsoft.com/office/drawing/2014/main" id="{00432B09-47FE-4E89-B1E0-10B1C22C0505}"/>
              </a:ext>
            </a:extLst>
          </p:cNvPr>
          <p:cNvSpPr txBox="1">
            <a:spLocks noChangeArrowheads="1"/>
          </p:cNvSpPr>
          <p:nvPr/>
        </p:nvSpPr>
        <p:spPr bwMode="auto">
          <a:xfrm>
            <a:off x="7790764" y="2078580"/>
            <a:ext cx="1165512"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Cenchrea</a:t>
            </a:r>
          </a:p>
        </p:txBody>
      </p:sp>
      <p:sp>
        <p:nvSpPr>
          <p:cNvPr id="8" name="Line 9">
            <a:extLst>
              <a:ext uri="{FF2B5EF4-FFF2-40B4-BE49-F238E27FC236}">
                <a16:creationId xmlns:a16="http://schemas.microsoft.com/office/drawing/2014/main" id="{223DC6BC-A964-4E9A-B2C1-214940463482}"/>
              </a:ext>
            </a:extLst>
          </p:cNvPr>
          <p:cNvSpPr>
            <a:spLocks noChangeShapeType="1"/>
          </p:cNvSpPr>
          <p:nvPr/>
        </p:nvSpPr>
        <p:spPr bwMode="auto">
          <a:xfrm>
            <a:off x="8656908" y="2492437"/>
            <a:ext cx="284128" cy="42748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defRPr/>
            </a:pPr>
            <a:endParaRPr lang="en-US" sz="2400" kern="0" dirty="0">
              <a:solidFill>
                <a:srgbClr val="000000"/>
              </a:solidFill>
              <a:latin typeface="Arial"/>
            </a:endParaRPr>
          </a:p>
        </p:txBody>
      </p:sp>
      <p:sp>
        <p:nvSpPr>
          <p:cNvPr id="9" name="Text Box 5">
            <a:extLst>
              <a:ext uri="{FF2B5EF4-FFF2-40B4-BE49-F238E27FC236}">
                <a16:creationId xmlns:a16="http://schemas.microsoft.com/office/drawing/2014/main" id="{00432B09-47FE-4E89-B1E0-10B1C22C0505}"/>
              </a:ext>
            </a:extLst>
          </p:cNvPr>
          <p:cNvSpPr txBox="1">
            <a:spLocks noChangeArrowheads="1"/>
          </p:cNvSpPr>
          <p:nvPr/>
        </p:nvSpPr>
        <p:spPr bwMode="auto">
          <a:xfrm>
            <a:off x="3721349" y="1757135"/>
            <a:ext cx="1275542"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Corinthian</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isthmus</a:t>
            </a:r>
          </a:p>
        </p:txBody>
      </p:sp>
      <p:sp>
        <p:nvSpPr>
          <p:cNvPr id="10" name="Line 9">
            <a:extLst>
              <a:ext uri="{FF2B5EF4-FFF2-40B4-BE49-F238E27FC236}">
                <a16:creationId xmlns:a16="http://schemas.microsoft.com/office/drawing/2014/main" id="{223DC6BC-A964-4E9A-B2C1-214940463482}"/>
              </a:ext>
            </a:extLst>
          </p:cNvPr>
          <p:cNvSpPr>
            <a:spLocks noChangeShapeType="1"/>
          </p:cNvSpPr>
          <p:nvPr/>
        </p:nvSpPr>
        <p:spPr bwMode="auto">
          <a:xfrm>
            <a:off x="4359120" y="2492437"/>
            <a:ext cx="13138" cy="42748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defRPr/>
            </a:pPr>
            <a:endParaRPr lang="en-US" sz="2400" kern="0" dirty="0">
              <a:solidFill>
                <a:srgbClr val="000000"/>
              </a:solidFill>
              <a:latin typeface="Arial"/>
            </a:endParaRPr>
          </a:p>
        </p:txBody>
      </p:sp>
      <p:sp>
        <p:nvSpPr>
          <p:cNvPr id="12" name="Text Box 5">
            <a:extLst>
              <a:ext uri="{FF2B5EF4-FFF2-40B4-BE49-F238E27FC236}">
                <a16:creationId xmlns:a16="http://schemas.microsoft.com/office/drawing/2014/main" id="{00432B09-47FE-4E89-B1E0-10B1C22C0505}"/>
              </a:ext>
            </a:extLst>
          </p:cNvPr>
          <p:cNvSpPr txBox="1">
            <a:spLocks noChangeArrowheads="1"/>
          </p:cNvSpPr>
          <p:nvPr/>
        </p:nvSpPr>
        <p:spPr bwMode="auto">
          <a:xfrm>
            <a:off x="342900" y="4772716"/>
            <a:ext cx="958146"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Corinth</a:t>
            </a:r>
          </a:p>
        </p:txBody>
      </p:sp>
      <p:sp>
        <p:nvSpPr>
          <p:cNvPr id="13" name="Line 9">
            <a:extLst>
              <a:ext uri="{FF2B5EF4-FFF2-40B4-BE49-F238E27FC236}">
                <a16:creationId xmlns:a16="http://schemas.microsoft.com/office/drawing/2014/main" id="{223DC6BC-A964-4E9A-B2C1-214940463482}"/>
              </a:ext>
            </a:extLst>
          </p:cNvPr>
          <p:cNvSpPr>
            <a:spLocks noChangeShapeType="1"/>
          </p:cNvSpPr>
          <p:nvPr/>
        </p:nvSpPr>
        <p:spPr bwMode="auto">
          <a:xfrm flipH="1">
            <a:off x="124909" y="5172826"/>
            <a:ext cx="435982" cy="21374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defRPr/>
            </a:pPr>
            <a:endParaRPr lang="en-US" sz="2400" kern="0" dirty="0">
              <a:solidFill>
                <a:srgbClr val="000000"/>
              </a:solidFill>
              <a:latin typeface="Arial"/>
            </a:endParaRPr>
          </a:p>
        </p:txBody>
      </p:sp>
    </p:spTree>
    <p:extLst>
      <p:ext uri="{BB962C8B-B14F-4D97-AF65-F5344CB8AC3E}">
        <p14:creationId xmlns:p14="http://schemas.microsoft.com/office/powerpoint/2010/main" val="564187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Rome Museums\Vatican Museum\Octagon Courtyard\Statue of young man wearing toga, tb05121761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291" y="-1"/>
            <a:ext cx="7249419"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young man with a scroll, Roman period</a:t>
            </a:r>
          </a:p>
        </p:txBody>
      </p:sp>
      <p:sp>
        <p:nvSpPr>
          <p:cNvPr id="3" name="Text Placeholder 2"/>
          <p:cNvSpPr>
            <a:spLocks noGrp="1"/>
          </p:cNvSpPr>
          <p:nvPr>
            <p:ph type="body" sz="quarter" idx="12"/>
          </p:nvPr>
        </p:nvSpPr>
        <p:spPr/>
        <p:txBody>
          <a:bodyPr/>
          <a:lstStyle/>
          <a:p>
            <a:r>
              <a:rPr lang="en-US" dirty="0"/>
              <a:t>3:6</a:t>
            </a:r>
          </a:p>
        </p:txBody>
      </p:sp>
      <p:sp>
        <p:nvSpPr>
          <p:cNvPr id="4" name="Title 3"/>
          <p:cNvSpPr>
            <a:spLocks noGrp="1"/>
          </p:cNvSpPr>
          <p:nvPr>
            <p:ph type="title"/>
          </p:nvPr>
        </p:nvSpPr>
        <p:spPr/>
        <p:txBody>
          <a:bodyPr/>
          <a:lstStyle/>
          <a:p>
            <a:r>
              <a:rPr lang="en-US" dirty="0"/>
              <a:t>He has brought us good news of your faith and love</a:t>
            </a:r>
          </a:p>
        </p:txBody>
      </p:sp>
    </p:spTree>
    <p:extLst>
      <p:ext uri="{BB962C8B-B14F-4D97-AF65-F5344CB8AC3E}">
        <p14:creationId xmlns:p14="http://schemas.microsoft.com/office/powerpoint/2010/main" val="543575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map&#10;&#10;Description automatically generated">
            <a:extLst>
              <a:ext uri="{FF2B5EF4-FFF2-40B4-BE49-F238E27FC236}">
                <a16:creationId xmlns:a16="http://schemas.microsoft.com/office/drawing/2014/main" id="{6A38A949-34EA-4588-8301-64212FC435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Map of Paul’s route to Athens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
        <p:nvSpPr>
          <p:cNvPr id="7" name="Text Box 13"/>
          <p:cNvSpPr txBox="1">
            <a:spLocks noChangeArrowheads="1"/>
          </p:cNvSpPr>
          <p:nvPr/>
        </p:nvSpPr>
        <p:spPr bwMode="auto">
          <a:xfrm>
            <a:off x="5411185" y="914577"/>
            <a:ext cx="1173719" cy="400110"/>
          </a:xfrm>
          <a:prstGeom prst="rect">
            <a:avLst/>
          </a:prstGeom>
          <a:noFill/>
          <a:ln w="9525">
            <a:noFill/>
            <a:miter lim="800000"/>
            <a:headEnd/>
            <a:tailEnd/>
          </a:ln>
          <a:effectLst/>
        </p:spPr>
        <p:txBody>
          <a:bodyPr wrap="none">
            <a:spAutoFit/>
          </a:bodyPr>
          <a:lstStyle>
            <a:defPPr>
              <a:defRPr lang="en-US"/>
            </a:defPPr>
            <a:lvl1pP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Apollonia</a:t>
            </a:r>
          </a:p>
        </p:txBody>
      </p:sp>
      <p:sp>
        <p:nvSpPr>
          <p:cNvPr id="8" name="Text Box 13"/>
          <p:cNvSpPr txBox="1">
            <a:spLocks noChangeArrowheads="1"/>
          </p:cNvSpPr>
          <p:nvPr/>
        </p:nvSpPr>
        <p:spPr bwMode="auto">
          <a:xfrm>
            <a:off x="4951764" y="5360598"/>
            <a:ext cx="918841" cy="400110"/>
          </a:xfrm>
          <a:prstGeom prst="rect">
            <a:avLst/>
          </a:prstGeom>
          <a:noFill/>
          <a:ln w="9525">
            <a:noFill/>
            <a:miter lim="800000"/>
            <a:headEnd/>
            <a:tailEnd/>
          </a:ln>
          <a:effectLst/>
        </p:spPr>
        <p:txBody>
          <a:bodyPr wrap="none">
            <a:spAutoFit/>
          </a:bodyPr>
          <a:lstStyle>
            <a:defPPr>
              <a:defRPr lang="en-US"/>
            </a:defPPr>
            <a:lvl1pP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Athens</a:t>
            </a:r>
          </a:p>
        </p:txBody>
      </p:sp>
      <p:sp>
        <p:nvSpPr>
          <p:cNvPr id="9" name="Text Box 13"/>
          <p:cNvSpPr txBox="1">
            <a:spLocks noChangeArrowheads="1"/>
          </p:cNvSpPr>
          <p:nvPr/>
        </p:nvSpPr>
        <p:spPr bwMode="auto">
          <a:xfrm>
            <a:off x="3072393" y="541927"/>
            <a:ext cx="1518364" cy="400110"/>
          </a:xfrm>
          <a:prstGeom prst="rect">
            <a:avLst/>
          </a:prstGeom>
          <a:noFill/>
          <a:ln w="9525">
            <a:noFill/>
            <a:miter lim="800000"/>
            <a:headEnd/>
            <a:tailEnd/>
          </a:ln>
          <a:effectLst/>
        </p:spPr>
        <p:txBody>
          <a:bodyPr wrap="none">
            <a:spAutoFit/>
          </a:bodyPr>
          <a:lstStyle>
            <a:defPPr>
              <a:defRPr lang="en-US"/>
            </a:defPPr>
            <a:lvl1pP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Thessalonica</a:t>
            </a:r>
          </a:p>
        </p:txBody>
      </p:sp>
      <p:sp>
        <p:nvSpPr>
          <p:cNvPr id="10" name="Text Box 13"/>
          <p:cNvSpPr txBox="1">
            <a:spLocks noChangeArrowheads="1"/>
          </p:cNvSpPr>
          <p:nvPr/>
        </p:nvSpPr>
        <p:spPr bwMode="auto">
          <a:xfrm>
            <a:off x="2409927" y="1114632"/>
            <a:ext cx="793807" cy="400110"/>
          </a:xfrm>
          <a:prstGeom prst="rect">
            <a:avLst/>
          </a:prstGeom>
          <a:noFill/>
          <a:ln w="9525">
            <a:noFill/>
            <a:miter lim="800000"/>
            <a:headEnd/>
            <a:tailEnd/>
          </a:ln>
          <a:effectLst/>
        </p:spPr>
        <p:txBody>
          <a:bodyPr wrap="none">
            <a:spAutoFit/>
          </a:bodyPr>
          <a:lstStyle>
            <a:defPPr>
              <a:defRPr lang="en-US"/>
            </a:defPPr>
            <a:lvl1pP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Berea</a:t>
            </a:r>
          </a:p>
        </p:txBody>
      </p:sp>
    </p:spTree>
    <p:extLst>
      <p:ext uri="{BB962C8B-B14F-4D97-AF65-F5344CB8AC3E}">
        <p14:creationId xmlns:p14="http://schemas.microsoft.com/office/powerpoint/2010/main" val="14075195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6/62/Delfos%2C_museo_12.jpg/1024px-Delfos%2C_museo_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760"/>
            <a:ext cx="9144000" cy="622399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Sculpture of a smiling boy, from Delphi, circa 3rd century BC</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In all our distress and affliction we were comforted about you because of your faith</a:t>
            </a:r>
          </a:p>
        </p:txBody>
      </p:sp>
    </p:spTree>
    <p:extLst>
      <p:ext uri="{BB962C8B-B14F-4D97-AF65-F5344CB8AC3E}">
        <p14:creationId xmlns:p14="http://schemas.microsoft.com/office/powerpoint/2010/main" val="2806185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standing, holding, walking&#10;&#10;Description automatically generated">
            <a:extLst>
              <a:ext uri="{FF2B5EF4-FFF2-40B4-BE49-F238E27FC236}">
                <a16:creationId xmlns:a16="http://schemas.microsoft.com/office/drawing/2014/main" id="{B4BBE94E-71E6-4A43-A1B5-964E5751E8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sp>
        <p:nvSpPr>
          <p:cNvPr id="2" name="Text Placeholder 1"/>
          <p:cNvSpPr>
            <a:spLocks noGrp="1"/>
          </p:cNvSpPr>
          <p:nvPr>
            <p:ph type="body" sz="quarter" idx="10"/>
          </p:nvPr>
        </p:nvSpPr>
        <p:spPr/>
        <p:txBody>
          <a:bodyPr/>
          <a:lstStyle/>
          <a:p>
            <a:r>
              <a:rPr lang="en-US" dirty="0"/>
              <a:t>Roman statuette of a soldier, perhaps from the Praetorian Guard, 2nd century AD</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Now we really live, if you stand firm in the Lord</a:t>
            </a:r>
          </a:p>
        </p:txBody>
      </p:sp>
    </p:spTree>
    <p:extLst>
      <p:ext uri="{BB962C8B-B14F-4D97-AF65-F5344CB8AC3E}">
        <p14:creationId xmlns:p14="http://schemas.microsoft.com/office/powerpoint/2010/main" val="1140110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06 Jordan\Roman Army and Chariot Experience-pcb\Roman soldier in Gerasa hippodrome, dp041108691.jpg"/>
          <p:cNvPicPr>
            <a:picLocks noChangeAspect="1" noChangeArrowheads="1"/>
          </p:cNvPicPr>
          <p:nvPr/>
        </p:nvPicPr>
        <p:blipFill rotWithShape="1">
          <a:blip r:embed="rId3">
            <a:extLst>
              <a:ext uri="{28A0092B-C50C-407E-A947-70E740481C1C}">
                <a14:useLocalDpi xmlns:a14="http://schemas.microsoft.com/office/drawing/2010/main" val="0"/>
              </a:ext>
            </a:extLst>
          </a:blip>
          <a:srcRect r="1593"/>
          <a:stretch/>
        </p:blipFill>
        <p:spPr bwMode="auto">
          <a:xfrm>
            <a:off x="-1" y="369332"/>
            <a:ext cx="9144001" cy="6178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sv-SE" dirty="0"/>
              <a:t>Roman soldier reenactor in the Gerasa hippodrome</a:t>
            </a:r>
            <a:endParaRPr lang="en-US" dirty="0"/>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Now we really live, if you stand firm in the Lord</a:t>
            </a:r>
          </a:p>
        </p:txBody>
      </p:sp>
    </p:spTree>
    <p:extLst>
      <p:ext uri="{BB962C8B-B14F-4D97-AF65-F5344CB8AC3E}">
        <p14:creationId xmlns:p14="http://schemas.microsoft.com/office/powerpoint/2010/main" val="24895396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519C56-1B89-4796-BE55-2D3992B8F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sv-SE" dirty="0"/>
              <a:t>Roman soldiers in formation at the Gerasa hippodrome</a:t>
            </a:r>
            <a:endParaRPr lang="en-US" dirty="0"/>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Now we really live, if you stand firm in the Lord</a:t>
            </a:r>
          </a:p>
        </p:txBody>
      </p:sp>
    </p:spTree>
    <p:extLst>
      <p:ext uri="{BB962C8B-B14F-4D97-AF65-F5344CB8AC3E}">
        <p14:creationId xmlns:p14="http://schemas.microsoft.com/office/powerpoint/2010/main" val="2029341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3 Museums 2014\Israel Museums\Eretz Israel Museum\Glass Pavilion\Mold-blown glass beaker with Greek inscription, Enjoy and be happy, 1st-2nd c AD, tb03111455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075" b="152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3:9</a:t>
            </a:r>
          </a:p>
        </p:txBody>
      </p:sp>
      <p:sp>
        <p:nvSpPr>
          <p:cNvPr id="2" name="Title 1"/>
          <p:cNvSpPr>
            <a:spLocks noGrp="1"/>
          </p:cNvSpPr>
          <p:nvPr>
            <p:ph type="title"/>
          </p:nvPr>
        </p:nvSpPr>
        <p:spPr/>
        <p:txBody>
          <a:bodyPr/>
          <a:lstStyle/>
          <a:p>
            <a:r>
              <a:rPr lang="en-US" dirty="0"/>
              <a:t>We rejoice before our God because of you</a:t>
            </a:r>
          </a:p>
        </p:txBody>
      </p:sp>
    </p:spTree>
    <p:extLst>
      <p:ext uri="{BB962C8B-B14F-4D97-AF65-F5344CB8AC3E}">
        <p14:creationId xmlns:p14="http://schemas.microsoft.com/office/powerpoint/2010/main" val="35564383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9144000" cy="6858000"/>
            <a:chOff x="0" y="0"/>
            <a:chExt cx="9144000" cy="6858000"/>
          </a:xfrm>
        </p:grpSpPr>
        <p:pic>
          <p:nvPicPr>
            <p:cNvPr id="8194" name="Picture 2" descr="C:\Users\Kris\Documents\Bolen\03 Museums 2014\Israel Museums\Eretz Israel Museum\Glass Pavilion\Mold-blown glass beaker with Greek inscription, Enjoy and be happy, 1st-2nd c AD, tb03111455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075" b="152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3302000" y="3644900"/>
              <a:ext cx="514350" cy="679450"/>
            </a:xfrm>
            <a:custGeom>
              <a:avLst/>
              <a:gdLst>
                <a:gd name="connsiteX0" fmla="*/ 0 w 514350"/>
                <a:gd name="connsiteY0" fmla="*/ 0 h 679450"/>
                <a:gd name="connsiteX1" fmla="*/ 254000 w 514350"/>
                <a:gd name="connsiteY1" fmla="*/ 342900 h 679450"/>
                <a:gd name="connsiteX2" fmla="*/ 444500 w 514350"/>
                <a:gd name="connsiteY2" fmla="*/ 12700 h 679450"/>
                <a:gd name="connsiteX3" fmla="*/ 69850 w 514350"/>
                <a:gd name="connsiteY3" fmla="*/ 679450 h 679450"/>
                <a:gd name="connsiteX4" fmla="*/ 254000 w 514350"/>
                <a:gd name="connsiteY4" fmla="*/ 349250 h 679450"/>
                <a:gd name="connsiteX5" fmla="*/ 514350 w 514350"/>
                <a:gd name="connsiteY5" fmla="*/ 666750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0" h="679450">
                  <a:moveTo>
                    <a:pt x="0" y="0"/>
                  </a:moveTo>
                  <a:lnTo>
                    <a:pt x="254000" y="342900"/>
                  </a:lnTo>
                  <a:lnTo>
                    <a:pt x="444500" y="12700"/>
                  </a:lnTo>
                  <a:lnTo>
                    <a:pt x="69850" y="679450"/>
                  </a:lnTo>
                  <a:lnTo>
                    <a:pt x="254000" y="349250"/>
                  </a:lnTo>
                  <a:lnTo>
                    <a:pt x="514350" y="6667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985419" y="3613150"/>
              <a:ext cx="550861" cy="804862"/>
            </a:xfrm>
            <a:custGeom>
              <a:avLst/>
              <a:gdLst>
                <a:gd name="connsiteX0" fmla="*/ 0 w 603250"/>
                <a:gd name="connsiteY0" fmla="*/ 673100 h 857250"/>
                <a:gd name="connsiteX1" fmla="*/ 292100 w 603250"/>
                <a:gd name="connsiteY1" fmla="*/ 0 h 857250"/>
                <a:gd name="connsiteX2" fmla="*/ 603250 w 603250"/>
                <a:gd name="connsiteY2" fmla="*/ 857250 h 857250"/>
                <a:gd name="connsiteX3" fmla="*/ 120650 w 603250"/>
                <a:gd name="connsiteY3" fmla="*/ 501650 h 857250"/>
                <a:gd name="connsiteX0" fmla="*/ 0 w 550862"/>
                <a:gd name="connsiteY0" fmla="*/ 696912 h 857250"/>
                <a:gd name="connsiteX1" fmla="*/ 239712 w 550862"/>
                <a:gd name="connsiteY1" fmla="*/ 0 h 857250"/>
                <a:gd name="connsiteX2" fmla="*/ 550862 w 550862"/>
                <a:gd name="connsiteY2" fmla="*/ 857250 h 857250"/>
                <a:gd name="connsiteX3" fmla="*/ 68262 w 550862"/>
                <a:gd name="connsiteY3" fmla="*/ 501650 h 857250"/>
                <a:gd name="connsiteX0" fmla="*/ 0 w 567530"/>
                <a:gd name="connsiteY0" fmla="*/ 696912 h 857250"/>
                <a:gd name="connsiteX1" fmla="*/ 256380 w 567530"/>
                <a:gd name="connsiteY1" fmla="*/ 0 h 857250"/>
                <a:gd name="connsiteX2" fmla="*/ 567530 w 567530"/>
                <a:gd name="connsiteY2" fmla="*/ 857250 h 857250"/>
                <a:gd name="connsiteX3" fmla="*/ 84930 w 567530"/>
                <a:gd name="connsiteY3" fmla="*/ 501650 h 857250"/>
                <a:gd name="connsiteX0" fmla="*/ 0 w 550861"/>
                <a:gd name="connsiteY0" fmla="*/ 696912 h 804862"/>
                <a:gd name="connsiteX1" fmla="*/ 256380 w 550861"/>
                <a:gd name="connsiteY1" fmla="*/ 0 h 804862"/>
                <a:gd name="connsiteX2" fmla="*/ 550861 w 550861"/>
                <a:gd name="connsiteY2" fmla="*/ 804862 h 804862"/>
                <a:gd name="connsiteX3" fmla="*/ 84930 w 550861"/>
                <a:gd name="connsiteY3" fmla="*/ 501650 h 804862"/>
              </a:gdLst>
              <a:ahLst/>
              <a:cxnLst>
                <a:cxn ang="0">
                  <a:pos x="connsiteX0" y="connsiteY0"/>
                </a:cxn>
                <a:cxn ang="0">
                  <a:pos x="connsiteX1" y="connsiteY1"/>
                </a:cxn>
                <a:cxn ang="0">
                  <a:pos x="connsiteX2" y="connsiteY2"/>
                </a:cxn>
                <a:cxn ang="0">
                  <a:pos x="connsiteX3" y="connsiteY3"/>
                </a:cxn>
              </a:cxnLst>
              <a:rect l="l" t="t" r="r" b="b"/>
              <a:pathLst>
                <a:path w="550861" h="804862">
                  <a:moveTo>
                    <a:pt x="0" y="696912"/>
                  </a:moveTo>
                  <a:lnTo>
                    <a:pt x="256380" y="0"/>
                  </a:lnTo>
                  <a:lnTo>
                    <a:pt x="550861" y="804862"/>
                  </a:lnTo>
                  <a:lnTo>
                    <a:pt x="84930" y="5016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654550" y="3638550"/>
              <a:ext cx="38100" cy="793750"/>
            </a:xfrm>
            <a:custGeom>
              <a:avLst/>
              <a:gdLst>
                <a:gd name="connsiteX0" fmla="*/ 0 w 38100"/>
                <a:gd name="connsiteY0" fmla="*/ 0 h 793750"/>
                <a:gd name="connsiteX1" fmla="*/ 38100 w 38100"/>
                <a:gd name="connsiteY1" fmla="*/ 793750 h 793750"/>
              </a:gdLst>
              <a:ahLst/>
              <a:cxnLst>
                <a:cxn ang="0">
                  <a:pos x="connsiteX0" y="connsiteY0"/>
                </a:cxn>
                <a:cxn ang="0">
                  <a:pos x="connsiteX1" y="connsiteY1"/>
                </a:cxn>
              </a:cxnLst>
              <a:rect l="l" t="t" r="r" b="b"/>
              <a:pathLst>
                <a:path w="38100" h="793750">
                  <a:moveTo>
                    <a:pt x="0" y="0"/>
                  </a:moveTo>
                  <a:lnTo>
                    <a:pt x="38100" y="7937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902200" y="3683000"/>
              <a:ext cx="311226" cy="750093"/>
            </a:xfrm>
            <a:custGeom>
              <a:avLst/>
              <a:gdLst>
                <a:gd name="connsiteX0" fmla="*/ 38100 w 311150"/>
                <a:gd name="connsiteY0" fmla="*/ 685800 h 685800"/>
                <a:gd name="connsiteX1" fmla="*/ 0 w 311150"/>
                <a:gd name="connsiteY1" fmla="*/ 0 h 685800"/>
                <a:gd name="connsiteX2" fmla="*/ 311150 w 311150"/>
                <a:gd name="connsiteY2" fmla="*/ 88900 h 685800"/>
                <a:gd name="connsiteX3" fmla="*/ 38100 w 311150"/>
                <a:gd name="connsiteY3" fmla="*/ 260350 h 685800"/>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220"/>
                <a:gd name="connsiteY0" fmla="*/ 750093 h 750093"/>
                <a:gd name="connsiteX1" fmla="*/ 0 w 311220"/>
                <a:gd name="connsiteY1" fmla="*/ 0 h 750093"/>
                <a:gd name="connsiteX2" fmla="*/ 311150 w 311220"/>
                <a:gd name="connsiteY2" fmla="*/ 88900 h 750093"/>
                <a:gd name="connsiteX3" fmla="*/ 38100 w 311220"/>
                <a:gd name="connsiteY3" fmla="*/ 260350 h 750093"/>
                <a:gd name="connsiteX0" fmla="*/ 40481 w 311213"/>
                <a:gd name="connsiteY0" fmla="*/ 750093 h 750093"/>
                <a:gd name="connsiteX1" fmla="*/ 0 w 311213"/>
                <a:gd name="connsiteY1" fmla="*/ 0 h 750093"/>
                <a:gd name="connsiteX2" fmla="*/ 311150 w 311213"/>
                <a:gd name="connsiteY2" fmla="*/ 88900 h 750093"/>
                <a:gd name="connsiteX3" fmla="*/ 16669 w 311213"/>
                <a:gd name="connsiteY3" fmla="*/ 260350 h 750093"/>
                <a:gd name="connsiteX0" fmla="*/ 40481 w 311226"/>
                <a:gd name="connsiteY0" fmla="*/ 750093 h 750093"/>
                <a:gd name="connsiteX1" fmla="*/ 0 w 311226"/>
                <a:gd name="connsiteY1" fmla="*/ 0 h 750093"/>
                <a:gd name="connsiteX2" fmla="*/ 311150 w 311226"/>
                <a:gd name="connsiteY2" fmla="*/ 88900 h 750093"/>
                <a:gd name="connsiteX3" fmla="*/ 16669 w 311226"/>
                <a:gd name="connsiteY3" fmla="*/ 260350 h 750093"/>
              </a:gdLst>
              <a:ahLst/>
              <a:cxnLst>
                <a:cxn ang="0">
                  <a:pos x="connsiteX0" y="connsiteY0"/>
                </a:cxn>
                <a:cxn ang="0">
                  <a:pos x="connsiteX1" y="connsiteY1"/>
                </a:cxn>
                <a:cxn ang="0">
                  <a:pos x="connsiteX2" y="connsiteY2"/>
                </a:cxn>
                <a:cxn ang="0">
                  <a:pos x="connsiteX3" y="connsiteY3"/>
                </a:cxn>
              </a:cxnLst>
              <a:rect l="l" t="t" r="r" b="b"/>
              <a:pathLst>
                <a:path w="311226" h="750093">
                  <a:moveTo>
                    <a:pt x="40481" y="750093"/>
                  </a:moveTo>
                  <a:lnTo>
                    <a:pt x="0" y="0"/>
                  </a:lnTo>
                  <a:cubicBezTo>
                    <a:pt x="160867" y="3439"/>
                    <a:pt x="307446" y="23549"/>
                    <a:pt x="311150" y="88900"/>
                  </a:cubicBezTo>
                  <a:cubicBezTo>
                    <a:pt x="315383" y="196056"/>
                    <a:pt x="143404" y="241300"/>
                    <a:pt x="16669" y="260350"/>
                  </a:cubicBez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245100" y="3622676"/>
              <a:ext cx="419100" cy="562158"/>
            </a:xfrm>
            <a:custGeom>
              <a:avLst/>
              <a:gdLst>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62158">
                  <a:moveTo>
                    <a:pt x="384175" y="0"/>
                  </a:moveTo>
                  <a:cubicBezTo>
                    <a:pt x="94986" y="87842"/>
                    <a:pt x="1058" y="173301"/>
                    <a:pt x="0" y="377825"/>
                  </a:cubicBezTo>
                  <a:lnTo>
                    <a:pt x="412750" y="301625"/>
                  </a:lnTo>
                  <a:lnTo>
                    <a:pt x="6350" y="377825"/>
                  </a:lnTo>
                  <a:cubicBezTo>
                    <a:pt x="5821" y="534458"/>
                    <a:pt x="98161" y="564886"/>
                    <a:pt x="419100" y="561975"/>
                  </a:cubicBez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descr="A picture containing table, cup, indoor, sitting&#10;&#10;Description automatically generated">
            <a:extLst>
              <a:ext uri="{FF2B5EF4-FFF2-40B4-BE49-F238E27FC236}">
                <a16:creationId xmlns:a16="http://schemas.microsoft.com/office/drawing/2014/main" id="{90F499BA-298C-4E41-B6FC-2EAA3B9518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3:9</a:t>
            </a:r>
          </a:p>
        </p:txBody>
      </p:sp>
      <p:sp>
        <p:nvSpPr>
          <p:cNvPr id="2" name="Title 1"/>
          <p:cNvSpPr>
            <a:spLocks noGrp="1"/>
          </p:cNvSpPr>
          <p:nvPr>
            <p:ph type="title"/>
          </p:nvPr>
        </p:nvSpPr>
        <p:spPr/>
        <p:txBody>
          <a:bodyPr/>
          <a:lstStyle/>
          <a:p>
            <a:r>
              <a:rPr lang="en-US" dirty="0"/>
              <a:t>We rejoice before our God because of you</a:t>
            </a:r>
          </a:p>
        </p:txBody>
      </p:sp>
    </p:spTree>
    <p:extLst>
      <p:ext uri="{BB962C8B-B14F-4D97-AF65-F5344CB8AC3E}">
        <p14:creationId xmlns:p14="http://schemas.microsoft.com/office/powerpoint/2010/main" val="35798336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France Museums\Arles Museum-pcb\Marble epitaph of Victorinus, pray, from Arles, ca 4th-5th c AD, tb091919164.jpg"/>
          <p:cNvPicPr>
            <a:picLocks noChangeAspect="1" noChangeArrowheads="1"/>
          </p:cNvPicPr>
          <p:nvPr/>
        </p:nvPicPr>
        <p:blipFill rotWithShape="1">
          <a:blip r:embed="rId3">
            <a:extLst>
              <a:ext uri="{28A0092B-C50C-407E-A947-70E740481C1C}">
                <a14:useLocalDpi xmlns:a14="http://schemas.microsoft.com/office/drawing/2010/main" val="0"/>
              </a:ext>
            </a:extLst>
          </a:blip>
          <a:srcRect b="7163"/>
          <a:stretch/>
        </p:blipFill>
        <p:spPr bwMode="auto">
          <a:xfrm>
            <a:off x="0" y="82550"/>
            <a:ext cx="9144000" cy="6604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Marble epitaph of </a:t>
            </a:r>
            <a:r>
              <a:rPr lang="en-US" dirty="0" err="1"/>
              <a:t>Victorinus</a:t>
            </a:r>
            <a:r>
              <a:rPr lang="en-US" dirty="0"/>
              <a:t>, from Arles, circa 4th–5th centuries AD</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Night and day we keep praying earnestly that we may see your face</a:t>
            </a:r>
          </a:p>
        </p:txBody>
      </p:sp>
    </p:spTree>
    <p:extLst>
      <p:ext uri="{BB962C8B-B14F-4D97-AF65-F5344CB8AC3E}">
        <p14:creationId xmlns:p14="http://schemas.microsoft.com/office/powerpoint/2010/main" val="37452245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1715" y="0"/>
            <a:ext cx="4560570" cy="6858000"/>
          </a:xfrm>
          <a:prstGeom prst="rect">
            <a:avLst/>
          </a:prstGeom>
        </p:spPr>
      </p:pic>
      <p:sp>
        <p:nvSpPr>
          <p:cNvPr id="2" name="Text Placeholder 1"/>
          <p:cNvSpPr>
            <a:spLocks noGrp="1"/>
          </p:cNvSpPr>
          <p:nvPr>
            <p:ph type="body" sz="quarter" idx="10"/>
          </p:nvPr>
        </p:nvSpPr>
        <p:spPr/>
        <p:txBody>
          <a:bodyPr/>
          <a:lstStyle/>
          <a:p>
            <a:r>
              <a:rPr lang="en-US" dirty="0"/>
              <a:t>Crypt with Roman pavement in the Church of St. </a:t>
            </a:r>
            <a:r>
              <a:rPr lang="en-US" dirty="0" err="1"/>
              <a:t>Demetrios</a:t>
            </a:r>
            <a:r>
              <a:rPr lang="en-US" dirty="0"/>
              <a:t> at Thessalonica</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Now may our God and Father Himself and our Lord Jesus direct our way to you</a:t>
            </a:r>
          </a:p>
        </p:txBody>
      </p:sp>
    </p:spTree>
    <p:extLst>
      <p:ext uri="{BB962C8B-B14F-4D97-AF65-F5344CB8AC3E}">
        <p14:creationId xmlns:p14="http://schemas.microsoft.com/office/powerpoint/2010/main" val="1015232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Bunches of grapes ready for harvest</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May the Lord cause you to increase and abound in love for one another</a:t>
            </a:r>
          </a:p>
        </p:txBody>
      </p:sp>
      <p:pic>
        <p:nvPicPr>
          <p:cNvPr id="1026" name="Picture 2" descr="C:\Users\Kris\Documents\Bolen\01b PLBL, PCB size\17 Cultural Images of the Holy Land\Grape Harvest\Harvesting grapes in vineyard, tb092506898.jpg"/>
          <p:cNvPicPr>
            <a:picLocks noChangeAspect="1" noChangeArrowheads="1"/>
          </p:cNvPicPr>
          <p:nvPr/>
        </p:nvPicPr>
        <p:blipFill rotWithShape="1">
          <a:blip r:embed="rId3">
            <a:extLst>
              <a:ext uri="{28A0092B-C50C-407E-A947-70E740481C1C}">
                <a14:useLocalDpi xmlns:a14="http://schemas.microsoft.com/office/drawing/2010/main" val="0"/>
              </a:ext>
            </a:extLst>
          </a:blip>
          <a:srcRect l="539"/>
          <a:stretch/>
        </p:blipFill>
        <p:spPr bwMode="auto">
          <a:xfrm>
            <a:off x="0" y="369888"/>
            <a:ext cx="9144000" cy="6149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1660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19 Persia-pcb\Persepolis Museum\Feet and base from white marble statue, from Persepolis, post-Achaemenian period, tb05061815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35013"/>
            <a:ext cx="9144000" cy="53863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Feet and base from white marble statue, from Persepolis, circa 3rd century BC</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That He might establish your hearts to be blameless in holiness before God</a:t>
            </a:r>
          </a:p>
        </p:txBody>
      </p:sp>
    </p:spTree>
    <p:extLst>
      <p:ext uri="{BB962C8B-B14F-4D97-AF65-F5344CB8AC3E}">
        <p14:creationId xmlns:p14="http://schemas.microsoft.com/office/powerpoint/2010/main" val="4287116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B41767-4BAD-4F55-8F79-E44C003117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Acropolis of Athens, from the Hill of Philopappus, at sunset</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Tree>
    <p:extLst>
      <p:ext uri="{BB962C8B-B14F-4D97-AF65-F5344CB8AC3E}">
        <p14:creationId xmlns:p14="http://schemas.microsoft.com/office/powerpoint/2010/main" val="16205598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n old building&#10;&#10;Description automatically generated">
            <a:extLst>
              <a:ext uri="{FF2B5EF4-FFF2-40B4-BE49-F238E27FC236}">
                <a16:creationId xmlns:a16="http://schemas.microsoft.com/office/drawing/2014/main" id="{41525314-A7B9-4F7E-81F2-7E074A014BA0}"/>
              </a:ext>
            </a:extLst>
          </p:cNvPr>
          <p:cNvPicPr>
            <a:picLocks noChangeAspect="1"/>
          </p:cNvPicPr>
          <p:nvPr/>
        </p:nvPicPr>
        <p:blipFill rotWithShape="1">
          <a:blip r:embed="rId3">
            <a:extLst>
              <a:ext uri="{28A0092B-C50C-407E-A947-70E740481C1C}">
                <a14:useLocalDpi xmlns:a14="http://schemas.microsoft.com/office/drawing/2010/main" val="0"/>
              </a:ext>
            </a:extLst>
          </a:blip>
          <a:srcRect r="9091"/>
          <a:stretch/>
        </p:blipFill>
        <p:spPr>
          <a:xfrm>
            <a:off x="0" y="359138"/>
            <a:ext cx="9144000" cy="6085333"/>
          </a:xfrm>
          <a:prstGeom prst="rect">
            <a:avLst/>
          </a:prstGeom>
        </p:spPr>
      </p:pic>
      <p:sp>
        <p:nvSpPr>
          <p:cNvPr id="2" name="Text Placeholder 1"/>
          <p:cNvSpPr>
            <a:spLocks noGrp="1"/>
          </p:cNvSpPr>
          <p:nvPr>
            <p:ph type="body" sz="quarter" idx="10"/>
          </p:nvPr>
        </p:nvSpPr>
        <p:spPr/>
        <p:txBody>
          <a:bodyPr/>
          <a:lstStyle/>
          <a:p>
            <a:r>
              <a:rPr lang="en-US" dirty="0"/>
              <a:t>Foundations of the odeum at Thessalonica, Roman period</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That He might establish your hearts to be blameless in holiness before God</a:t>
            </a:r>
          </a:p>
        </p:txBody>
      </p:sp>
    </p:spTree>
    <p:extLst>
      <p:ext uri="{BB962C8B-B14F-4D97-AF65-F5344CB8AC3E}">
        <p14:creationId xmlns:p14="http://schemas.microsoft.com/office/powerpoint/2010/main" val="17173290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a clay heart dedicated to Asclepius, from Corinth, 4th century BC </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That He might establish your hearts to be blameless in holiness before God</a:t>
            </a:r>
          </a:p>
        </p:txBody>
      </p:sp>
      <p:pic>
        <p:nvPicPr>
          <p:cNvPr id="3074" name="Picture 2" descr="C:\Users\Kris\Documents\Bolen\04 0Adds 2012\19 Museum\Corinth Archaeological Museum\Dedication of heart to Asclepius, 4th c BC, tb0110178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23925"/>
            <a:ext cx="9144000" cy="5010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5098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1 Greece\Thessalonica\Thessalonica Arch of Galerius relief, Column B northeast middle, triumphal victory, tb010717271.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Triumphal victory depicted on the Arch of Galerius relief in Thessalonica, 4th century AD</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At the coming of our Lord Jesus with all his saints</a:t>
            </a:r>
          </a:p>
        </p:txBody>
      </p:sp>
    </p:spTree>
    <p:extLst>
      <p:ext uri="{BB962C8B-B14F-4D97-AF65-F5344CB8AC3E}">
        <p14:creationId xmlns:p14="http://schemas.microsoft.com/office/powerpoint/2010/main" val="2497823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9106"/>
            <a:ext cx="9144000" cy="6079787"/>
          </a:xfrm>
          <a:prstGeom prst="rect">
            <a:avLst/>
          </a:prstGeom>
        </p:spPr>
      </p:pic>
      <p:sp>
        <p:nvSpPr>
          <p:cNvPr id="2" name="Text Placeholder 1"/>
          <p:cNvSpPr>
            <a:spLocks noGrp="1"/>
          </p:cNvSpPr>
          <p:nvPr>
            <p:ph type="body" sz="quarter" idx="10"/>
          </p:nvPr>
        </p:nvSpPr>
        <p:spPr/>
        <p:txBody>
          <a:bodyPr/>
          <a:lstStyle/>
          <a:p>
            <a:r>
              <a:rPr lang="en-US" dirty="0"/>
              <a:t>Acropolis of Athens and Mars Hill, from the Hill of Pnyx</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Tree>
    <p:extLst>
      <p:ext uri="{BB962C8B-B14F-4D97-AF65-F5344CB8AC3E}">
        <p14:creationId xmlns:p14="http://schemas.microsoft.com/office/powerpoint/2010/main" val="1445855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00"/>
          <a:stretch/>
        </p:blipFill>
        <p:spPr bwMode="auto">
          <a:xfrm>
            <a:off x="0" y="276225"/>
            <a:ext cx="9144000" cy="630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Propylaea on the Acropolis of Athens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Tree>
    <p:extLst>
      <p:ext uri="{BB962C8B-B14F-4D97-AF65-F5344CB8AC3E}">
        <p14:creationId xmlns:p14="http://schemas.microsoft.com/office/powerpoint/2010/main" val="1793935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Mars Hill, from the Acropolis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025209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Agora, acropolis, and Mars Hill in Athens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Tree>
    <p:extLst>
      <p:ext uri="{BB962C8B-B14F-4D97-AF65-F5344CB8AC3E}">
        <p14:creationId xmlns:p14="http://schemas.microsoft.com/office/powerpoint/2010/main" val="3706449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Agora, acropolis, and Mars Hill in Athens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When we could endure it no longer, we thought it good to be left behind at Athens alone</a:t>
            </a:r>
          </a:p>
        </p:txBody>
      </p:sp>
      <p:sp>
        <p:nvSpPr>
          <p:cNvPr id="6" name="Line 9"/>
          <p:cNvSpPr>
            <a:spLocks noChangeShapeType="1"/>
          </p:cNvSpPr>
          <p:nvPr/>
        </p:nvSpPr>
        <p:spPr bwMode="auto">
          <a:xfrm flipH="1">
            <a:off x="7162800" y="1752600"/>
            <a:ext cx="76200" cy="914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 Box 16"/>
          <p:cNvSpPr txBox="1">
            <a:spLocks noChangeArrowheads="1"/>
          </p:cNvSpPr>
          <p:nvPr/>
        </p:nvSpPr>
        <p:spPr bwMode="auto">
          <a:xfrm>
            <a:off x="6705600" y="1352490"/>
            <a:ext cx="1106518"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Mars Hill</a:t>
            </a:r>
          </a:p>
        </p:txBody>
      </p:sp>
      <p:sp>
        <p:nvSpPr>
          <p:cNvPr id="8" name="Text Box 16"/>
          <p:cNvSpPr txBox="1">
            <a:spLocks noChangeArrowheads="1"/>
          </p:cNvSpPr>
          <p:nvPr/>
        </p:nvSpPr>
        <p:spPr bwMode="auto">
          <a:xfrm>
            <a:off x="1736183" y="4590990"/>
            <a:ext cx="79483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Agora</a:t>
            </a:r>
          </a:p>
        </p:txBody>
      </p:sp>
      <p:sp>
        <p:nvSpPr>
          <p:cNvPr id="9" name="Text Box 16"/>
          <p:cNvSpPr txBox="1">
            <a:spLocks noChangeArrowheads="1"/>
          </p:cNvSpPr>
          <p:nvPr/>
        </p:nvSpPr>
        <p:spPr bwMode="auto">
          <a:xfrm>
            <a:off x="2514600" y="1143000"/>
            <a:ext cx="1276962"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Parthenon</a:t>
            </a:r>
          </a:p>
        </p:txBody>
      </p:sp>
      <p:sp>
        <p:nvSpPr>
          <p:cNvPr id="10" name="Text Box 16"/>
          <p:cNvSpPr txBox="1">
            <a:spLocks noChangeArrowheads="1"/>
          </p:cNvSpPr>
          <p:nvPr/>
        </p:nvSpPr>
        <p:spPr bwMode="auto">
          <a:xfrm>
            <a:off x="4282224" y="1371600"/>
            <a:ext cx="1221232"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Propylaea</a:t>
            </a:r>
          </a:p>
        </p:txBody>
      </p:sp>
      <p:sp>
        <p:nvSpPr>
          <p:cNvPr id="11" name="Text Box 16"/>
          <p:cNvSpPr txBox="1">
            <a:spLocks noChangeArrowheads="1"/>
          </p:cNvSpPr>
          <p:nvPr/>
        </p:nvSpPr>
        <p:spPr bwMode="auto">
          <a:xfrm>
            <a:off x="762000" y="1352490"/>
            <a:ext cx="144152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Erechtheion</a:t>
            </a:r>
            <a:endParaRPr lang="en-US" sz="2000" dirty="0">
              <a:solidFill>
                <a:srgbClr val="FFFFFF"/>
              </a:solidFill>
              <a:effectLst>
                <a:glow rad="76200">
                  <a:srgbClr val="000000">
                    <a:alpha val="60000"/>
                  </a:srgbClr>
                </a:glow>
              </a:effectLst>
              <a:cs typeface="Calibri" pitchFamily="34" charset="0"/>
            </a:endParaRPr>
          </a:p>
        </p:txBody>
      </p:sp>
      <p:sp>
        <p:nvSpPr>
          <p:cNvPr id="12" name="Text Box 16"/>
          <p:cNvSpPr txBox="1">
            <a:spLocks noChangeArrowheads="1"/>
          </p:cNvSpPr>
          <p:nvPr/>
        </p:nvSpPr>
        <p:spPr bwMode="auto">
          <a:xfrm>
            <a:off x="2119884" y="2438400"/>
            <a:ext cx="115198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Acropolis</a:t>
            </a:r>
          </a:p>
        </p:txBody>
      </p:sp>
      <p:sp>
        <p:nvSpPr>
          <p:cNvPr id="13" name="Line 9"/>
          <p:cNvSpPr>
            <a:spLocks noChangeShapeType="1"/>
          </p:cNvSpPr>
          <p:nvPr/>
        </p:nvSpPr>
        <p:spPr bwMode="auto">
          <a:xfrm>
            <a:off x="3154681" y="1524000"/>
            <a:ext cx="45719" cy="762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4" name="Line 9"/>
          <p:cNvSpPr>
            <a:spLocks noChangeShapeType="1"/>
          </p:cNvSpPr>
          <p:nvPr/>
        </p:nvSpPr>
        <p:spPr bwMode="auto">
          <a:xfrm flipH="1">
            <a:off x="4572000" y="1752600"/>
            <a:ext cx="1524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5" name="Line 9"/>
          <p:cNvSpPr>
            <a:spLocks noChangeShapeType="1"/>
          </p:cNvSpPr>
          <p:nvPr/>
        </p:nvSpPr>
        <p:spPr bwMode="auto">
          <a:xfrm>
            <a:off x="1905000" y="1752600"/>
            <a:ext cx="350519"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82776836"/>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103</TotalTime>
  <Words>5784</Words>
  <Application>Microsoft Office PowerPoint</Application>
  <PresentationFormat>On-screen Show (4:3)</PresentationFormat>
  <Paragraphs>318</Paragraphs>
  <Slides>42</Slides>
  <Notes>42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42</vt:i4>
      </vt:variant>
    </vt:vector>
  </HeadingPairs>
  <TitlesOfParts>
    <vt:vector size="45" baseType="lpstr">
      <vt:lpstr>Arial</vt:lpstr>
      <vt:lpstr>Calibri</vt:lpstr>
      <vt:lpstr>PhotoCompanion</vt:lpstr>
      <vt:lpstr>1 Thessalonians 3</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When we could endure it no longer, we thought it good to be left behind at Athens alone</vt:lpstr>
      <vt:lpstr>We sent Timothy, our brother and fellow worker of God in the gospel of Christ</vt:lpstr>
      <vt:lpstr>We sent Timothy, our brother and fellow worker of God in the gospel of Christ</vt:lpstr>
      <vt:lpstr>To strengthen and encourage you concerning your faith</vt:lpstr>
      <vt:lpstr>To strengthen and encourage you concerning your faith</vt:lpstr>
      <vt:lpstr>So that no one would be shaken by these afflictions</vt:lpstr>
      <vt:lpstr>So that no one would be shaken by these afflictions</vt:lpstr>
      <vt:lpstr>We were telling you beforehand that we are to suffer, as has happened and as you know</vt:lpstr>
      <vt:lpstr>We were telling you beforehand that we are to suffer, as has happened and as you know</vt:lpstr>
      <vt:lpstr>We were telling you beforehand that we are to suffer, as has happened and as you know</vt:lpstr>
      <vt:lpstr>We were telling you beforehand that we are to suffer, as has happened and as you know</vt:lpstr>
      <vt:lpstr>For this reason, when I could wait no longer, I sent to find out about your faith</vt:lpstr>
      <vt:lpstr>Lest somehow the tempter had tempted you, and our labor would be in vain</vt:lpstr>
      <vt:lpstr>Lest somehow the tempter had tempted you, and our labor would be in vain</vt:lpstr>
      <vt:lpstr>Lest somehow the tempter had tempted you, and our labor would be in vain</vt:lpstr>
      <vt:lpstr>Lest somehow the tempter had tempted you, and our labor would be in vain</vt:lpstr>
      <vt:lpstr>But now Timothy has come to us from you</vt:lpstr>
      <vt:lpstr>But now Timothy has come to us from you</vt:lpstr>
      <vt:lpstr>But now Timothy has come to us from you</vt:lpstr>
      <vt:lpstr>He has brought us good news of your faith and love</vt:lpstr>
      <vt:lpstr>In all our distress and affliction we were comforted about you because of your faith</vt:lpstr>
      <vt:lpstr>Now we really live, if you stand firm in the Lord</vt:lpstr>
      <vt:lpstr>Now we really live, if you stand firm in the Lord</vt:lpstr>
      <vt:lpstr>Now we really live, if you stand firm in the Lord</vt:lpstr>
      <vt:lpstr>We rejoice before our God because of you</vt:lpstr>
      <vt:lpstr>We rejoice before our God because of you</vt:lpstr>
      <vt:lpstr>Night and day we keep praying earnestly that we may see your face</vt:lpstr>
      <vt:lpstr>Now may our God and Father Himself and our Lord Jesus direct our way to you</vt:lpstr>
      <vt:lpstr>May the Lord cause you to increase and abound in love for one another</vt:lpstr>
      <vt:lpstr>That He might establish your hearts to be blameless in holiness before God</vt:lpstr>
      <vt:lpstr>That He might establish your hearts to be blameless in holiness before God</vt:lpstr>
      <vt:lpstr>That He might establish your hearts to be blameless in holiness before God</vt:lpstr>
      <vt:lpstr>At the coming of our Lord Jesus with all his saints</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Thessalonians 3, Photo Companion to the Bible</dc:title>
  <dc:subject>Photo Companion to the Bible</dc:subject>
  <dc:creator>BiblePlaces.com</dc:creator>
  <cp:lastModifiedBy>Todd Bolen</cp:lastModifiedBy>
  <cp:revision>18</cp:revision>
  <dcterms:created xsi:type="dcterms:W3CDTF">2020-03-21T22:36:54Z</dcterms:created>
  <dcterms:modified xsi:type="dcterms:W3CDTF">2021-05-10T15:49:18Z</dcterms:modified>
</cp:coreProperties>
</file>